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7" r:id="rId40"/>
  </p:sldIdLst>
  <p:sldSz cx="9144000" cy="5143500" type="screen16x9"/>
  <p:notesSz cx="6858000" cy="9144000"/>
  <p:embeddedFontLst>
    <p:embeddedFont>
      <p:font typeface="Raleway"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Source Sans Pro" panose="020B0503030403020204" pitchFamily="3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26F47F-C987-4F4E-8C8F-316205202730}">
  <a:tblStyle styleId="{3F26F47F-C987-4F4E-8C8F-3162052027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820" y="76"/>
      </p:cViewPr>
      <p:guideLst>
        <p:guide orient="horz" pos="14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7181e0bf5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c7181e0bf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c893025e76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c893025e7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c893025e76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c893025e7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c7181e0bf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c7181e0bf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893025e76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c893025e76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c893025e7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c893025e7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c893025e76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c893025e7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c7181e0bf5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c7181e0bf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c893025e7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c893025e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c893025e7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c893025e7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7181e0bf5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7181e0bf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c893025e76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c893025e7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c7181e0bf5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c7181e0bf5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893025e7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c893025e7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893025e7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c893025e7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c893025e76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c893025e76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c7ad5c458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c7ad5c458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highlight>
                  <a:srgbClr val="FFFFFF"/>
                </a:highlight>
                <a:latin typeface="Source Sans Pro"/>
                <a:ea typeface="Source Sans Pro"/>
                <a:cs typeface="Source Sans Pro"/>
                <a:sym typeface="Source Sans Pro"/>
              </a:rPr>
              <a:t>MobileNets primarily use depthwise separable convolutions in place of the standard convolutions used in earlier architectures to build lighter models</a:t>
            </a:r>
            <a:r>
              <a:rPr lang="en" sz="1500">
                <a:solidFill>
                  <a:schemeClr val="dk1"/>
                </a:solidFill>
                <a:highlight>
                  <a:srgbClr val="FFFFFF"/>
                </a:highlight>
                <a:latin typeface="Roboto"/>
                <a:ea typeface="Roboto"/>
                <a:cs typeface="Roboto"/>
                <a:sym typeface="Roboto"/>
              </a:rPr>
              <a:t>.</a:t>
            </a:r>
            <a:endParaRPr sz="15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1500">
                <a:solidFill>
                  <a:schemeClr val="dk1"/>
                </a:solidFill>
                <a:highlight>
                  <a:srgbClr val="FFFFFF"/>
                </a:highlight>
                <a:latin typeface="Roboto"/>
                <a:ea typeface="Roboto"/>
                <a:cs typeface="Roboto"/>
                <a:sym typeface="Roboto"/>
              </a:rPr>
              <a:t>The images are of size 224*224, making up total parameters of </a:t>
            </a:r>
            <a:r>
              <a:rPr lang="en" sz="1300" b="1">
                <a:solidFill>
                  <a:schemeClr val="dk1"/>
                </a:solidFill>
                <a:latin typeface="Source Sans Pro"/>
                <a:ea typeface="Source Sans Pro"/>
                <a:cs typeface="Source Sans Pro"/>
                <a:sym typeface="Source Sans Pro"/>
              </a:rPr>
              <a:t>3,493,320.</a:t>
            </a:r>
            <a:endParaRPr sz="1300" b="1">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1300" b="1">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500">
                <a:solidFill>
                  <a:schemeClr val="dk1"/>
                </a:solidFill>
                <a:highlight>
                  <a:srgbClr val="FFFFFF"/>
                </a:highlight>
                <a:latin typeface="Roboto"/>
                <a:ea typeface="Roboto"/>
                <a:cs typeface="Roboto"/>
                <a:sym typeface="Roboto"/>
              </a:rPr>
              <a:t>MobileNets are built on depthwise separable convolution layers. Each depthwise separable convolution layer consists of a depthwise convolution and a pointwise convolution. Counting depthwise and pointwise convolutions as separate layers, a MobileNet has 28 layers. A standard MobileNet has 4.2 million parameters which can be further reduced by tuning the width multiplier hyperparameter appropriately.</a:t>
            </a:r>
            <a:endParaRPr sz="15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500">
              <a:solidFill>
                <a:schemeClr val="dk1"/>
              </a:solidFill>
              <a:highlight>
                <a:srgbClr val="FFFFFF"/>
              </a:highlight>
              <a:latin typeface="Roboto"/>
              <a:ea typeface="Roboto"/>
              <a:cs typeface="Roboto"/>
              <a:sym typeface="Roboto"/>
            </a:endParaRPr>
          </a:p>
          <a:p>
            <a:pPr marL="457200" lvl="0" indent="-298450" algn="l" rtl="0">
              <a:lnSpc>
                <a:spcPct val="115000"/>
              </a:lnSpc>
              <a:spcBef>
                <a:spcPts val="0"/>
              </a:spcBef>
              <a:spcAft>
                <a:spcPts val="0"/>
              </a:spcAft>
              <a:buClr>
                <a:srgbClr val="0E101A"/>
              </a:buClr>
              <a:buSzPts val="1100"/>
              <a:buAutoNum type="arabicPeriod"/>
            </a:pPr>
            <a:r>
              <a:rPr lang="en" b="1">
                <a:solidFill>
                  <a:srgbClr val="0E101A"/>
                </a:solidFill>
              </a:rPr>
              <a:t>Depthwise Convolution</a:t>
            </a:r>
            <a:r>
              <a:rPr lang="en">
                <a:solidFill>
                  <a:srgbClr val="0E101A"/>
                </a:solidFill>
              </a:rPr>
              <a:t>: This performs a single convolution for each input channel.</a:t>
            </a:r>
            <a:endParaRPr>
              <a:solidFill>
                <a:srgbClr val="0E101A"/>
              </a:solidFill>
            </a:endParaRPr>
          </a:p>
          <a:p>
            <a:pPr marL="457200" lvl="0" indent="-298450" algn="l" rtl="0">
              <a:lnSpc>
                <a:spcPct val="115000"/>
              </a:lnSpc>
              <a:spcBef>
                <a:spcPts val="0"/>
              </a:spcBef>
              <a:spcAft>
                <a:spcPts val="0"/>
              </a:spcAft>
              <a:buClr>
                <a:srgbClr val="0E101A"/>
              </a:buClr>
              <a:buSzPts val="1100"/>
              <a:buAutoNum type="arabicPeriod"/>
            </a:pPr>
            <a:r>
              <a:rPr lang="en" b="1">
                <a:solidFill>
                  <a:srgbClr val="0E101A"/>
                </a:solidFill>
              </a:rPr>
              <a:t>Pointwise Convolution</a:t>
            </a:r>
            <a:r>
              <a:rPr lang="en">
                <a:solidFill>
                  <a:srgbClr val="0E101A"/>
                </a:solidFill>
              </a:rPr>
              <a:t>: This is a 1x1 convolution that combines the outputs of the depthwise convolution.</a:t>
            </a:r>
            <a:endParaRPr>
              <a:solidFill>
                <a:srgbClr val="0E101A"/>
              </a:solidFill>
            </a:endParaRPr>
          </a:p>
          <a:p>
            <a:pPr marL="0" lvl="0" indent="0" algn="l" rtl="0">
              <a:lnSpc>
                <a:spcPct val="115000"/>
              </a:lnSpc>
              <a:spcBef>
                <a:spcPts val="0"/>
              </a:spcBef>
              <a:spcAft>
                <a:spcPts val="0"/>
              </a:spcAft>
              <a:buNone/>
            </a:pPr>
            <a:r>
              <a:rPr lang="en">
                <a:solidFill>
                  <a:srgbClr val="0E101A"/>
                </a:solidFill>
              </a:rPr>
              <a:t>The depthwise separable convolution is more efficient than traditional convolutions (used in widthwise or broad convolutions) since it reduces the number of parameters and computations. The MobileNet architecture is particularly known for this feature, and it is what makes it lightweight and suitable for mobile and edge devices.</a:t>
            </a:r>
            <a:endParaRPr>
              <a:solidFill>
                <a:srgbClr val="0E101A"/>
              </a:solidFill>
            </a:endParaRPr>
          </a:p>
          <a:p>
            <a:pPr marL="0" lvl="0" indent="0" algn="l" rtl="0">
              <a:lnSpc>
                <a:spcPct val="115000"/>
              </a:lnSpc>
              <a:spcBef>
                <a:spcPts val="0"/>
              </a:spcBef>
              <a:spcAft>
                <a:spcPts val="0"/>
              </a:spcAft>
              <a:buNone/>
            </a:pP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 b="1">
                <a:solidFill>
                  <a:srgbClr val="0E101A"/>
                </a:solidFill>
              </a:rPr>
              <a:t>Architecture</a:t>
            </a:r>
            <a:r>
              <a:rPr lang="en">
                <a:solidFill>
                  <a:srgbClr val="0E101A"/>
                </a:solidFill>
              </a:rPr>
              <a:t>: They use depthwise separable convolutions which factorize a standard convolution into a depthwise convolution and a 1x1 convolution called a pointwise convolution. This reduces the computational cost and the model size.</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 b="1">
                <a:solidFill>
                  <a:srgbClr val="0E101A"/>
                </a:solidFill>
              </a:rPr>
              <a:t>Use Cases</a:t>
            </a:r>
            <a:r>
              <a:rPr lang="en">
                <a:solidFill>
                  <a:srgbClr val="0E101A"/>
                </a:solidFill>
              </a:rPr>
              <a:t>: Because of their small size and high efficiency, MobileNets are ideal for applications on mobile devices, such as real-time image recognition and classification, face detection, and augmented reality.</a:t>
            </a:r>
            <a:endParaRPr>
              <a:solidFill>
                <a:srgbClr val="0E101A"/>
              </a:solidFill>
            </a:endParaRPr>
          </a:p>
          <a:p>
            <a:pPr marL="0" lvl="0" indent="0" algn="l" rtl="0">
              <a:lnSpc>
                <a:spcPct val="115000"/>
              </a:lnSpc>
              <a:spcBef>
                <a:spcPts val="0"/>
              </a:spcBef>
              <a:spcAft>
                <a:spcPts val="0"/>
              </a:spcAft>
              <a:buClr>
                <a:schemeClr val="dk1"/>
              </a:buClr>
              <a:buSzPts val="1100"/>
              <a:buFont typeface="Arial"/>
              <a:buNone/>
            </a:pPr>
            <a:endParaRPr>
              <a:solidFill>
                <a:srgbClr val="0E101A"/>
              </a:solidFill>
            </a:endParaRPr>
          </a:p>
          <a:p>
            <a:pPr marL="0" lvl="0" indent="0" algn="l" rtl="0">
              <a:spcBef>
                <a:spcPts val="0"/>
              </a:spcBef>
              <a:spcAft>
                <a:spcPts val="0"/>
              </a:spcAft>
              <a:buNone/>
            </a:pPr>
            <a:endParaRPr sz="15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c893025e76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c893025e7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E101A"/>
                </a:solidFill>
              </a:rPr>
              <a:t>Precision</a:t>
            </a:r>
            <a:r>
              <a:rPr lang="en">
                <a:solidFill>
                  <a:srgbClr val="0E101A"/>
                </a:solidFill>
              </a:rPr>
              <a:t> measures the accuracy of the positive predictions made by the model. It is the proportion of true positive predictions in the total predicted positives. Precision is a good measure to determine when the costs of false positives are high. In mathematical terms, precision is defined as:</a:t>
            </a:r>
            <a:endParaRPr>
              <a:solidFill>
                <a:srgbClr val="0E101A"/>
              </a:solidFill>
            </a:endParaRPr>
          </a:p>
          <a:p>
            <a:pPr marL="0" lvl="0" indent="0" algn="l" rtl="0">
              <a:spcBef>
                <a:spcPts val="0"/>
              </a:spcBef>
              <a:spcAft>
                <a:spcPts val="0"/>
              </a:spcAft>
              <a:buNone/>
            </a:pPr>
            <a:r>
              <a:rPr lang="en">
                <a:solidFill>
                  <a:srgbClr val="0E101A"/>
                </a:solidFill>
              </a:rPr>
              <a:t>Precision = TP/TP+FP</a:t>
            </a:r>
            <a:endParaRPr>
              <a:solidFill>
                <a:srgbClr val="0E101A"/>
              </a:solidFill>
            </a:endParaRPr>
          </a:p>
          <a:p>
            <a:pPr marL="0" lvl="0" indent="0" algn="l" rtl="0">
              <a:spcBef>
                <a:spcPts val="0"/>
              </a:spcBef>
              <a:spcAft>
                <a:spcPts val="0"/>
              </a:spcAft>
              <a:buNone/>
            </a:pPr>
            <a:endParaRPr>
              <a:solidFill>
                <a:srgbClr val="0E101A"/>
              </a:solidFill>
            </a:endParaRPr>
          </a:p>
          <a:p>
            <a:pPr marL="0" lvl="0" indent="0" algn="l" rtl="0">
              <a:spcBef>
                <a:spcPts val="0"/>
              </a:spcBef>
              <a:spcAft>
                <a:spcPts val="0"/>
              </a:spcAft>
              <a:buNone/>
            </a:pPr>
            <a:endParaRPr>
              <a:solidFill>
                <a:srgbClr val="0E101A"/>
              </a:solidFill>
            </a:endParaRPr>
          </a:p>
          <a:p>
            <a:pPr marL="0" lvl="0" indent="0" algn="l" rtl="0">
              <a:lnSpc>
                <a:spcPct val="115000"/>
              </a:lnSpc>
              <a:spcBef>
                <a:spcPts val="0"/>
              </a:spcBef>
              <a:spcAft>
                <a:spcPts val="0"/>
              </a:spcAft>
              <a:buClr>
                <a:schemeClr val="dk1"/>
              </a:buClr>
              <a:buSzPts val="1100"/>
              <a:buFont typeface="Arial"/>
              <a:buNone/>
            </a:pPr>
            <a:r>
              <a:rPr lang="en" b="1">
                <a:solidFill>
                  <a:srgbClr val="0E101A"/>
                </a:solidFill>
              </a:rPr>
              <a:t>Recall</a:t>
            </a:r>
            <a:r>
              <a:rPr lang="en">
                <a:solidFill>
                  <a:srgbClr val="0E101A"/>
                </a:solidFill>
              </a:rPr>
              <a:t> (also known as sensitivity or true positive rate) measures the model's ability to identify all relevant instances in the dataset. It is the proportion of true positives that were identified correctly by the model in the total actual positives. Recall is a good measure to determine when the costs of false negatives are high. In mathematical terms, recall is defined as:</a:t>
            </a:r>
            <a:endParaRPr>
              <a:solidFill>
                <a:srgbClr val="0E101A"/>
              </a:solidFill>
            </a:endParaRPr>
          </a:p>
          <a:p>
            <a:pPr marL="0" lvl="0" indent="0" algn="l" rtl="0">
              <a:lnSpc>
                <a:spcPct val="115000"/>
              </a:lnSpc>
              <a:spcBef>
                <a:spcPts val="0"/>
              </a:spcBef>
              <a:spcAft>
                <a:spcPts val="0"/>
              </a:spcAft>
              <a:buNone/>
            </a:pPr>
            <a:r>
              <a:rPr lang="en">
                <a:solidFill>
                  <a:srgbClr val="0E101A"/>
                </a:solidFill>
              </a:rPr>
              <a:t>Recall=True Positives/True Positives+False Negatives</a:t>
            </a:r>
            <a:endParaRPr>
              <a:solidFill>
                <a:srgbClr val="0E101A"/>
              </a:solidFill>
            </a:endParaRPr>
          </a:p>
          <a:p>
            <a:pPr marL="0" lvl="0" indent="0" algn="l" rtl="0">
              <a:lnSpc>
                <a:spcPct val="115000"/>
              </a:lnSpc>
              <a:spcBef>
                <a:spcPts val="0"/>
              </a:spcBef>
              <a:spcAft>
                <a:spcPts val="0"/>
              </a:spcAft>
              <a:buClr>
                <a:schemeClr val="dk1"/>
              </a:buClr>
              <a:buSzPts val="1100"/>
              <a:buFont typeface="Arial"/>
              <a:buNone/>
            </a:pPr>
            <a:endParaRPr>
              <a:solidFill>
                <a:srgbClr val="0E101A"/>
              </a:solidFill>
            </a:endParaRPr>
          </a:p>
          <a:p>
            <a:pPr marL="0" lvl="0" indent="0" algn="l" rtl="0">
              <a:lnSpc>
                <a:spcPct val="115000"/>
              </a:lnSpc>
              <a:spcBef>
                <a:spcPts val="0"/>
              </a:spcBef>
              <a:spcAft>
                <a:spcPts val="0"/>
              </a:spcAft>
              <a:buNone/>
            </a:pPr>
            <a:r>
              <a:rPr lang="en">
                <a:solidFill>
                  <a:srgbClr val="0E101A"/>
                </a:solidFill>
              </a:rPr>
              <a:t>High recall means that the model returned most of the relevant results.</a:t>
            </a:r>
            <a:endParaRPr>
              <a:solidFill>
                <a:srgbClr val="0E101A"/>
              </a:solidFill>
            </a:endParaRPr>
          </a:p>
          <a:p>
            <a:pPr marL="0" lvl="0" indent="0" algn="l" rtl="0">
              <a:lnSpc>
                <a:spcPct val="115000"/>
              </a:lnSpc>
              <a:spcBef>
                <a:spcPts val="0"/>
              </a:spcBef>
              <a:spcAft>
                <a:spcPts val="0"/>
              </a:spcAft>
              <a:buNone/>
            </a:pPr>
            <a:endParaRPr>
              <a:solidFill>
                <a:srgbClr val="0E101A"/>
              </a:solidFill>
            </a:endParaRPr>
          </a:p>
          <a:p>
            <a:pPr marL="0" lvl="0" indent="0" algn="l" rtl="0">
              <a:lnSpc>
                <a:spcPct val="115000"/>
              </a:lnSpc>
              <a:spcBef>
                <a:spcPts val="0"/>
              </a:spcBef>
              <a:spcAft>
                <a:spcPts val="0"/>
              </a:spcAft>
              <a:buClr>
                <a:schemeClr val="dk1"/>
              </a:buClr>
              <a:buSzPts val="1100"/>
              <a:buFont typeface="Arial"/>
              <a:buNone/>
            </a:pPr>
            <a:r>
              <a:rPr lang="en">
                <a:solidFill>
                  <a:srgbClr val="0E101A"/>
                </a:solidFill>
              </a:rPr>
              <a:t>Test accuracy tells how much of the test data is the model able to classify accurately.</a:t>
            </a:r>
            <a:endParaRPr>
              <a:solidFill>
                <a:srgbClr val="0E101A"/>
              </a:solidFill>
            </a:endParaRPr>
          </a:p>
          <a:p>
            <a:pPr marL="0" lvl="0" indent="0" algn="l" rtl="0">
              <a:spcBef>
                <a:spcPts val="0"/>
              </a:spcBef>
              <a:spcAft>
                <a:spcPts val="0"/>
              </a:spcAft>
              <a:buNone/>
            </a:pPr>
            <a:endParaRPr>
              <a:solidFill>
                <a:srgbClr val="0E101A"/>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c893025e7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c893025e7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0E101A"/>
              </a:buClr>
              <a:buSzPts val="1100"/>
              <a:buChar char="●"/>
            </a:pPr>
            <a:r>
              <a:rPr lang="en" b="1">
                <a:solidFill>
                  <a:srgbClr val="0E101A"/>
                </a:solidFill>
              </a:rPr>
              <a:t>True Positives (TP)</a:t>
            </a:r>
            <a:r>
              <a:rPr lang="en">
                <a:solidFill>
                  <a:srgbClr val="0E101A"/>
                </a:solidFill>
              </a:rPr>
              <a:t>: The cases in which the model correctly predicted the positive class.</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 b="1">
                <a:solidFill>
                  <a:srgbClr val="0E101A"/>
                </a:solidFill>
              </a:rPr>
              <a:t>True Negatives (TN)</a:t>
            </a:r>
            <a:r>
              <a:rPr lang="en">
                <a:solidFill>
                  <a:srgbClr val="0E101A"/>
                </a:solidFill>
              </a:rPr>
              <a:t>: The cases in which the model correctly predicted the negative class.</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 b="1">
                <a:solidFill>
                  <a:srgbClr val="0E101A"/>
                </a:solidFill>
              </a:rPr>
              <a:t>False Positives (FP)</a:t>
            </a:r>
            <a:r>
              <a:rPr lang="en">
                <a:solidFill>
                  <a:srgbClr val="0E101A"/>
                </a:solidFill>
              </a:rPr>
              <a:t>: The cases in which the model incorrectly predicted the positive class (also known as a "Type I error").</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 b="1">
                <a:solidFill>
                  <a:srgbClr val="0E101A"/>
                </a:solidFill>
              </a:rPr>
              <a:t>False Negatives (FN)</a:t>
            </a:r>
            <a:r>
              <a:rPr lang="en">
                <a:solidFill>
                  <a:srgbClr val="0E101A"/>
                </a:solidFill>
              </a:rPr>
              <a:t>: The cases in which the model incorrectly predicted the negative class (also known as a "Type II error").</a:t>
            </a:r>
            <a:endParaRPr>
              <a:solidFill>
                <a:srgbClr val="0E101A"/>
              </a:solidFill>
            </a:endParaRPr>
          </a:p>
          <a:p>
            <a:pPr marL="0" lvl="0" indent="0" algn="l" rtl="0">
              <a:spcBef>
                <a:spcPts val="0"/>
              </a:spcBef>
              <a:spcAft>
                <a:spcPts val="0"/>
              </a:spcAft>
              <a:buNone/>
            </a:pPr>
            <a:endParaRPr/>
          </a:p>
          <a:p>
            <a:pPr marL="0" lvl="0" indent="0" algn="l" rtl="0">
              <a:spcBef>
                <a:spcPts val="0"/>
              </a:spcBef>
              <a:spcAft>
                <a:spcPts val="0"/>
              </a:spcAft>
              <a:buNone/>
            </a:pPr>
            <a:r>
              <a:rPr lang="en"/>
              <a:t>True label and predicted label for n*n classes.</a:t>
            </a:r>
            <a:endParaRPr/>
          </a:p>
          <a:p>
            <a:pPr marL="0" lvl="0" indent="0" algn="l" rtl="0">
              <a:spcBef>
                <a:spcPts val="0"/>
              </a:spcBef>
              <a:spcAft>
                <a:spcPts val="0"/>
              </a:spcAft>
              <a:buNone/>
            </a:pPr>
            <a:r>
              <a:rPr lang="en"/>
              <a:t>Why does misclassification occur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c89d8c1ad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c89d8c1ad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mobilenet is able to properly detect the </a:t>
            </a:r>
            <a:r>
              <a:rPr lang="en" sz="1400">
                <a:solidFill>
                  <a:srgbClr val="5E2B97"/>
                </a:solidFill>
                <a:latin typeface="Source Sans Pro"/>
                <a:ea typeface="Source Sans Pro"/>
                <a:cs typeface="Source Sans Pro"/>
                <a:sym typeface="Source Sans Pro"/>
              </a:rPr>
              <a:t>Normal-Cecum(class 3),Normal-Pylorus (class 4), Ulcerative-Colitis (class 7) . </a:t>
            </a:r>
            <a:endParaRPr sz="1400">
              <a:solidFill>
                <a:srgbClr val="5E2B97"/>
              </a:solidFill>
              <a:latin typeface="Source Sans Pro"/>
              <a:ea typeface="Source Sans Pro"/>
              <a:cs typeface="Source Sans Pro"/>
              <a:sym typeface="Source Sans Pro"/>
            </a:endParaRPr>
          </a:p>
          <a:p>
            <a:pPr marL="0" lvl="0" indent="0" algn="l" rtl="0">
              <a:spcBef>
                <a:spcPts val="0"/>
              </a:spcBef>
              <a:spcAft>
                <a:spcPts val="0"/>
              </a:spcAft>
              <a:buNone/>
            </a:pPr>
            <a:r>
              <a:rPr lang="en" sz="1400">
                <a:solidFill>
                  <a:srgbClr val="5E2B97"/>
                </a:solidFill>
                <a:latin typeface="Source Sans Pro"/>
                <a:ea typeface="Source Sans Pro"/>
                <a:cs typeface="Source Sans Pro"/>
                <a:sym typeface="Source Sans Pro"/>
              </a:rPr>
              <a:t>The receiver operating characteristic curve shows the performance of the classification model usually True Positives against type 1 error (FP).</a:t>
            </a:r>
            <a:endParaRPr sz="1400">
              <a:solidFill>
                <a:srgbClr val="5E2B97"/>
              </a:solidFill>
              <a:latin typeface="Source Sans Pro"/>
              <a:ea typeface="Source Sans Pro"/>
              <a:cs typeface="Source Sans Pro"/>
              <a:sym typeface="Source Sans Pro"/>
            </a:endParaRPr>
          </a:p>
          <a:p>
            <a:pPr marL="0" lvl="0" indent="0" algn="l" rtl="0">
              <a:spcBef>
                <a:spcPts val="0"/>
              </a:spcBef>
              <a:spcAft>
                <a:spcPts val="0"/>
              </a:spcAft>
              <a:buNone/>
            </a:pPr>
            <a:endParaRPr sz="1400">
              <a:solidFill>
                <a:srgbClr val="5E2B97"/>
              </a:solidFill>
              <a:latin typeface="Source Sans Pro"/>
              <a:ea typeface="Source Sans Pro"/>
              <a:cs typeface="Source Sans Pro"/>
              <a:sym typeface="Source Sans Pr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c893025e7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c893025e7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chemeClr val="lt1"/>
                </a:highlight>
                <a:latin typeface="Source Sans Pro"/>
                <a:ea typeface="Source Sans Pro"/>
                <a:cs typeface="Source Sans Pro"/>
                <a:sym typeface="Source Sans Pro"/>
              </a:rPr>
              <a:t>EfficientNet is a convolutional neural network architecture and scaling method that uniformly scales all dimensions of depth/width/resolution using a </a:t>
            </a:r>
            <a:r>
              <a:rPr lang="en" sz="1200" i="1">
                <a:solidFill>
                  <a:schemeClr val="dk1"/>
                </a:solidFill>
                <a:highlight>
                  <a:schemeClr val="lt1"/>
                </a:highlight>
                <a:latin typeface="Source Sans Pro"/>
                <a:ea typeface="Source Sans Pro"/>
                <a:cs typeface="Source Sans Pro"/>
                <a:sym typeface="Source Sans Pro"/>
              </a:rPr>
              <a:t>compound coefficient</a:t>
            </a:r>
            <a:r>
              <a:rPr lang="en" sz="1200">
                <a:solidFill>
                  <a:schemeClr val="dk1"/>
                </a:solidFill>
                <a:highlight>
                  <a:schemeClr val="lt1"/>
                </a:highlight>
                <a:latin typeface="Source Sans Pro"/>
                <a:ea typeface="Source Sans Pro"/>
                <a:cs typeface="Source Sans Pro"/>
                <a:sym typeface="Source Sans Pro"/>
              </a:rPr>
              <a:t>.</a:t>
            </a:r>
            <a:endParaRPr sz="1200">
              <a:solidFill>
                <a:schemeClr val="dk1"/>
              </a:solidFill>
              <a:highlight>
                <a:schemeClr val="lt1"/>
              </a:highlight>
              <a:latin typeface="Source Sans Pro"/>
              <a:ea typeface="Source Sans Pro"/>
              <a:cs typeface="Source Sans Pro"/>
              <a:sym typeface="Source Sans Pro"/>
            </a:endParaRPr>
          </a:p>
          <a:p>
            <a:pPr marL="0" lvl="0" indent="0" algn="l" rtl="0">
              <a:spcBef>
                <a:spcPts val="0"/>
              </a:spcBef>
              <a:spcAft>
                <a:spcPts val="0"/>
              </a:spcAft>
              <a:buNone/>
            </a:pPr>
            <a:r>
              <a:rPr lang="en" sz="1500">
                <a:solidFill>
                  <a:schemeClr val="dk1"/>
                </a:solidFill>
                <a:highlight>
                  <a:schemeClr val="lt1"/>
                </a:highlight>
                <a:latin typeface="Source Sans Pro"/>
                <a:ea typeface="Source Sans Pro"/>
                <a:cs typeface="Source Sans Pro"/>
                <a:sym typeface="Source Sans Pro"/>
              </a:rPr>
              <a:t>The rectified linear unit (ReLU) or rectifier activation function introduces the property of nonlinearity to a deep learning model and solves the vanishing gradients issue.</a:t>
            </a:r>
            <a:endParaRPr sz="1500">
              <a:solidFill>
                <a:schemeClr val="dk1"/>
              </a:solidFill>
              <a:highlight>
                <a:schemeClr val="lt1"/>
              </a:highlight>
              <a:latin typeface="Source Sans Pro"/>
              <a:ea typeface="Source Sans Pro"/>
              <a:cs typeface="Source Sans Pro"/>
              <a:sym typeface="Source Sans Pro"/>
            </a:endParaRPr>
          </a:p>
          <a:p>
            <a:pPr marL="0" lvl="0" indent="0" algn="l" rtl="0">
              <a:spcBef>
                <a:spcPts val="0"/>
              </a:spcBef>
              <a:spcAft>
                <a:spcPts val="0"/>
              </a:spcAft>
              <a:buNone/>
            </a:pPr>
            <a:endParaRPr sz="1500">
              <a:solidFill>
                <a:schemeClr val="dk1"/>
              </a:solidFill>
              <a:highlight>
                <a:schemeClr val="lt1"/>
              </a:highlight>
              <a:latin typeface="Source Sans Pro"/>
              <a:ea typeface="Source Sans Pro"/>
              <a:cs typeface="Source Sans Pro"/>
              <a:sym typeface="Source Sans Pro"/>
            </a:endParaRPr>
          </a:p>
          <a:p>
            <a:pPr marL="457200" lvl="0" indent="-298450" algn="l" rtl="0">
              <a:lnSpc>
                <a:spcPct val="115000"/>
              </a:lnSpc>
              <a:spcBef>
                <a:spcPts val="0"/>
              </a:spcBef>
              <a:spcAft>
                <a:spcPts val="0"/>
              </a:spcAft>
              <a:buClr>
                <a:srgbClr val="0E101A"/>
              </a:buClr>
              <a:buSzPts val="1100"/>
              <a:buChar char="●"/>
            </a:pPr>
            <a:r>
              <a:rPr lang="en" b="1">
                <a:solidFill>
                  <a:srgbClr val="0E101A"/>
                </a:solidFill>
              </a:rPr>
              <a:t>Design Philosophy</a:t>
            </a:r>
            <a:r>
              <a:rPr lang="en">
                <a:solidFill>
                  <a:srgbClr val="0E101A"/>
                </a:solidFill>
              </a:rPr>
              <a:t>: EfficientNets focus on scaling all dimensions of the model (depth, width, and resolution) uniformly using a compound coefficient. This way, they manage to achieve better accuracy and efficiency compared to other CNNs.</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 b="1">
                <a:solidFill>
                  <a:srgbClr val="0E101A"/>
                </a:solidFill>
              </a:rPr>
              <a:t>Architecture</a:t>
            </a:r>
            <a:r>
              <a:rPr lang="en">
                <a:solidFill>
                  <a:srgbClr val="0E101A"/>
                </a:solidFill>
              </a:rPr>
              <a:t>: They utilize a baseline network (EfficientNet-B0) that's scaled up to obtain the subsequent versions (B1 to B7) using the compound scaling method. EfficientNets also use depthwise separable convolutions with some modifications and include squeeze-and-excitation blocks.</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 b="1">
                <a:solidFill>
                  <a:srgbClr val="0E101A"/>
                </a:solidFill>
              </a:rPr>
              <a:t>Use Cases</a:t>
            </a:r>
            <a:r>
              <a:rPr lang="en">
                <a:solidFill>
                  <a:srgbClr val="0E101A"/>
                </a:solidFill>
              </a:rPr>
              <a:t>: EfficientNets are used in scenarios where high accuracy is required without a significant increase in model size or computational power. They are versatile and can be applied to a range of tasks from image classification to object detection and beyond.</a:t>
            </a:r>
            <a:endParaRPr>
              <a:solidFill>
                <a:srgbClr val="0E101A"/>
              </a:solidFill>
            </a:endParaRPr>
          </a:p>
          <a:p>
            <a:pPr marL="0" lvl="0" indent="0" algn="l" rtl="0">
              <a:spcBef>
                <a:spcPts val="0"/>
              </a:spcBef>
              <a:spcAft>
                <a:spcPts val="0"/>
              </a:spcAft>
              <a:buNone/>
            </a:pPr>
            <a:endParaRPr sz="1500">
              <a:solidFill>
                <a:schemeClr val="dk1"/>
              </a:solidFill>
              <a:highlight>
                <a:schemeClr val="lt1"/>
              </a:highlight>
              <a:latin typeface="Source Sans Pro"/>
              <a:ea typeface="Source Sans Pro"/>
              <a:cs typeface="Source Sans Pro"/>
              <a:sym typeface="Source Sans Pro"/>
            </a:endParaRPr>
          </a:p>
          <a:p>
            <a:pPr marL="0" lvl="0" indent="0" algn="l" rtl="0">
              <a:spcBef>
                <a:spcPts val="0"/>
              </a:spcBef>
              <a:spcAft>
                <a:spcPts val="0"/>
              </a:spcAft>
              <a:buNone/>
            </a:pPr>
            <a:endParaRPr sz="1500">
              <a:solidFill>
                <a:schemeClr val="dk1"/>
              </a:solidFill>
              <a:highlight>
                <a:schemeClr val="lt1"/>
              </a:highlight>
              <a:latin typeface="Source Sans Pro"/>
              <a:ea typeface="Source Sans Pro"/>
              <a:cs typeface="Source Sans Pro"/>
              <a:sym typeface="Source Sans Pro"/>
            </a:endParaRPr>
          </a:p>
          <a:p>
            <a:pPr marL="0" lvl="0" indent="0" algn="l" rtl="0">
              <a:spcBef>
                <a:spcPts val="0"/>
              </a:spcBef>
              <a:spcAft>
                <a:spcPts val="0"/>
              </a:spcAft>
              <a:buNone/>
            </a:pPr>
            <a:endParaRPr sz="1500">
              <a:solidFill>
                <a:schemeClr val="dk1"/>
              </a:solidFill>
              <a:highlight>
                <a:schemeClr val="lt1"/>
              </a:highlight>
              <a:latin typeface="Source Sans Pro"/>
              <a:ea typeface="Source Sans Pro"/>
              <a:cs typeface="Source Sans Pro"/>
              <a:sym typeface="Source Sans Pr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7ad5c458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7ad5c458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c7ad5c458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c7ad5c458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c893025e76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c893025e7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c89d8c1ad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c89d8c1ad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c893025e76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c893025e76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c7181e0bf5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c7181e0bf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c893025e76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c893025e76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c89fc31c5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c89fc31c5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c7181e0bf5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c7181e0bf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c7181e0bf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c7181e0bf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c7181e0bf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c7181e0bf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c893025e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c893025e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7181e0bf5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7181e0bf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7ad5c4581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7ad5c458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c7181e0bf5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c7181e0bf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c893025e76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c893025e7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c893025e76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c893025e7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meetnagadia/kvasir-dataset/dat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0150" y="728100"/>
            <a:ext cx="8183700" cy="1473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Gastro-intestinal </a:t>
            </a:r>
            <a:endParaRPr/>
          </a:p>
          <a:p>
            <a:pPr marL="0" lvl="0" indent="0" algn="l" rtl="0">
              <a:spcBef>
                <a:spcPts val="0"/>
              </a:spcBef>
              <a:spcAft>
                <a:spcPts val="0"/>
              </a:spcAft>
              <a:buNone/>
            </a:pPr>
            <a:r>
              <a:rPr lang="en"/>
              <a:t>Disease Prediction</a:t>
            </a:r>
            <a:endParaRPr/>
          </a:p>
        </p:txBody>
      </p:sp>
      <p:sp>
        <p:nvSpPr>
          <p:cNvPr id="59" name="Google Shape;59;p13"/>
          <p:cNvSpPr txBox="1">
            <a:spLocks noGrp="1"/>
          </p:cNvSpPr>
          <p:nvPr>
            <p:ph type="subTitle" idx="1"/>
          </p:nvPr>
        </p:nvSpPr>
        <p:spPr>
          <a:xfrm>
            <a:off x="581775" y="3077500"/>
            <a:ext cx="8183700" cy="86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b="1" dirty="0">
              <a:solidFill>
                <a:schemeClr val="lt1"/>
              </a:solidFill>
            </a:endParaRPr>
          </a:p>
        </p:txBody>
      </p:sp>
      <p:pic>
        <p:nvPicPr>
          <p:cNvPr id="61" name="Google Shape;61;p13"/>
          <p:cNvPicPr preferRelativeResize="0"/>
          <p:nvPr/>
        </p:nvPicPr>
        <p:blipFill>
          <a:blip r:embed="rId3">
            <a:alphaModFix/>
          </a:blip>
          <a:stretch>
            <a:fillRect/>
          </a:stretch>
        </p:blipFill>
        <p:spPr>
          <a:xfrm>
            <a:off x="6860475" y="2862250"/>
            <a:ext cx="1905000" cy="1905000"/>
          </a:xfrm>
          <a:prstGeom prst="rect">
            <a:avLst/>
          </a:prstGeom>
          <a:noFill/>
          <a:ln>
            <a:noFill/>
          </a:ln>
        </p:spPr>
      </p:pic>
      <p:sp>
        <p:nvSpPr>
          <p:cNvPr id="62" name="Google Shape;62;p1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200"/>
                                        <p:tgtEl>
                                          <p:spTgt spid="58"/>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1200"/>
                                        <p:tgtEl>
                                          <p:spTgt spid="59"/>
                                        </p:tgtEl>
                                      </p:cBhvr>
                                    </p:animEffect>
                                  </p:childTnLst>
                                </p:cTn>
                              </p:par>
                            </p:childTnLst>
                          </p:cTn>
                        </p:par>
                        <p:par>
                          <p:cTn id="12" fill="hold">
                            <p:stCondLst>
                              <p:cond delay="2400"/>
                            </p:stCondLst>
                            <p:childTnLst>
                              <p:par>
                                <p:cTn id="13" presetID="10" presetClass="entr" presetSubtype="0" fill="hold"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12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One - VGG16 </a:t>
            </a:r>
            <a:endParaRPr/>
          </a:p>
        </p:txBody>
      </p:sp>
      <p:pic>
        <p:nvPicPr>
          <p:cNvPr id="153" name="Google Shape;153;p22"/>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154" name="Google Shape;154;p22"/>
          <p:cNvPicPr preferRelativeResize="0"/>
          <p:nvPr/>
        </p:nvPicPr>
        <p:blipFill>
          <a:blip r:embed="rId4">
            <a:alphaModFix/>
          </a:blip>
          <a:stretch>
            <a:fillRect/>
          </a:stretch>
        </p:blipFill>
        <p:spPr>
          <a:xfrm>
            <a:off x="878371" y="4627550"/>
            <a:ext cx="3207900" cy="275650"/>
          </a:xfrm>
          <a:prstGeom prst="rect">
            <a:avLst/>
          </a:prstGeom>
          <a:noFill/>
          <a:ln>
            <a:noFill/>
          </a:ln>
        </p:spPr>
      </p:pic>
      <p:pic>
        <p:nvPicPr>
          <p:cNvPr id="155" name="Google Shape;155;p22"/>
          <p:cNvPicPr preferRelativeResize="0"/>
          <p:nvPr/>
        </p:nvPicPr>
        <p:blipFill>
          <a:blip r:embed="rId5">
            <a:alphaModFix/>
          </a:blip>
          <a:stretch>
            <a:fillRect/>
          </a:stretch>
        </p:blipFill>
        <p:spPr>
          <a:xfrm>
            <a:off x="977100" y="1097375"/>
            <a:ext cx="7062176" cy="3348451"/>
          </a:xfrm>
          <a:prstGeom prst="rect">
            <a:avLst/>
          </a:prstGeom>
          <a:noFill/>
          <a:ln>
            <a:noFill/>
          </a:ln>
        </p:spPr>
      </p:pic>
      <p:pic>
        <p:nvPicPr>
          <p:cNvPr id="156" name="Google Shape;156;p22"/>
          <p:cNvPicPr preferRelativeResize="0"/>
          <p:nvPr/>
        </p:nvPicPr>
        <p:blipFill>
          <a:blip r:embed="rId6">
            <a:alphaModFix/>
          </a:blip>
          <a:stretch>
            <a:fillRect/>
          </a:stretch>
        </p:blipFill>
        <p:spPr>
          <a:xfrm>
            <a:off x="4241524" y="4445824"/>
            <a:ext cx="3514425" cy="556325"/>
          </a:xfrm>
          <a:prstGeom prst="rect">
            <a:avLst/>
          </a:prstGeom>
          <a:noFill/>
          <a:ln>
            <a:noFill/>
          </a:ln>
        </p:spPr>
      </p:pic>
      <p:sp>
        <p:nvSpPr>
          <p:cNvPr id="157" name="Google Shape;157;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2"/>
                                        </p:tgtEl>
                                        <p:attrNameLst>
                                          <p:attrName>style.visibility</p:attrName>
                                        </p:attrNameLst>
                                      </p:cBhvr>
                                      <p:to>
                                        <p:strVal val="visible"/>
                                      </p:to>
                                    </p:set>
                                    <p:anim calcmode="lin" valueType="num">
                                      <p:cBhvr additive="base">
                                        <p:cTn id="7" dur="1200"/>
                                        <p:tgtEl>
                                          <p:spTgt spid="152"/>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3" presetClass="entr" presetSubtype="16" fill="hold" nodeType="afterEffect">
                                  <p:stCondLst>
                                    <p:cond delay="0"/>
                                  </p:stCondLst>
                                  <p:childTnLst>
                                    <p:set>
                                      <p:cBhvr>
                                        <p:cTn id="10" dur="1" fill="hold">
                                          <p:stCondLst>
                                            <p:cond delay="0"/>
                                          </p:stCondLst>
                                        </p:cTn>
                                        <p:tgtEl>
                                          <p:spTgt spid="155"/>
                                        </p:tgtEl>
                                        <p:attrNameLst>
                                          <p:attrName>style.visibility</p:attrName>
                                        </p:attrNameLst>
                                      </p:cBhvr>
                                      <p:to>
                                        <p:strVal val="visible"/>
                                      </p:to>
                                    </p:set>
                                    <p:anim calcmode="lin" valueType="num">
                                      <p:cBhvr additive="base">
                                        <p:cTn id="11" dur="1200"/>
                                        <p:tgtEl>
                                          <p:spTgt spid="155"/>
                                        </p:tgtEl>
                                        <p:attrNameLst>
                                          <p:attrName>ppt_w</p:attrName>
                                        </p:attrNameLst>
                                      </p:cBhvr>
                                      <p:tavLst>
                                        <p:tav tm="0">
                                          <p:val>
                                            <p:strVal val="0"/>
                                          </p:val>
                                        </p:tav>
                                        <p:tav tm="100000">
                                          <p:val>
                                            <p:strVal val="#ppt_w"/>
                                          </p:val>
                                        </p:tav>
                                      </p:tavLst>
                                    </p:anim>
                                    <p:anim calcmode="lin" valueType="num">
                                      <p:cBhvr additive="base">
                                        <p:cTn id="12" dur="1200"/>
                                        <p:tgtEl>
                                          <p:spTgt spid="155"/>
                                        </p:tgtEl>
                                        <p:attrNameLst>
                                          <p:attrName>ppt_h</p:attrName>
                                        </p:attrNameLst>
                                      </p:cBhvr>
                                      <p:tavLst>
                                        <p:tav tm="0">
                                          <p:val>
                                            <p:strVal val="0"/>
                                          </p:val>
                                        </p:tav>
                                        <p:tav tm="100000">
                                          <p:val>
                                            <p:strVal val="#ppt_h"/>
                                          </p:val>
                                        </p:tav>
                                      </p:tavLst>
                                    </p:anim>
                                  </p:childTnLst>
                                </p:cTn>
                              </p:par>
                            </p:childTnLst>
                          </p:cTn>
                        </p:par>
                        <p:par>
                          <p:cTn id="13" fill="hold">
                            <p:stCondLst>
                              <p:cond delay="2400"/>
                            </p:stCondLst>
                            <p:childTnLst>
                              <p:par>
                                <p:cTn id="14" presetID="2" presetClass="entr" presetSubtype="4" fill="hold" nodeType="afterEffect">
                                  <p:stCondLst>
                                    <p:cond delay="0"/>
                                  </p:stCondLst>
                                  <p:childTnLst>
                                    <p:set>
                                      <p:cBhvr>
                                        <p:cTn id="15" dur="1" fill="hold">
                                          <p:stCondLst>
                                            <p:cond delay="0"/>
                                          </p:stCondLst>
                                        </p:cTn>
                                        <p:tgtEl>
                                          <p:spTgt spid="154"/>
                                        </p:tgtEl>
                                        <p:attrNameLst>
                                          <p:attrName>style.visibility</p:attrName>
                                        </p:attrNameLst>
                                      </p:cBhvr>
                                      <p:to>
                                        <p:strVal val="visible"/>
                                      </p:to>
                                    </p:set>
                                    <p:anim calcmode="lin" valueType="num">
                                      <p:cBhvr additive="base">
                                        <p:cTn id="16" dur="1200"/>
                                        <p:tgtEl>
                                          <p:spTgt spid="154"/>
                                        </p:tgtEl>
                                        <p:attrNameLst>
                                          <p:attrName>ppt_y</p:attrName>
                                        </p:attrNameLst>
                                      </p:cBhvr>
                                      <p:tavLst>
                                        <p:tav tm="0">
                                          <p:val>
                                            <p:strVal val="#ppt_y+1"/>
                                          </p:val>
                                        </p:tav>
                                        <p:tav tm="100000">
                                          <p:val>
                                            <p:strVal val="#ppt_y"/>
                                          </p:val>
                                        </p:tav>
                                      </p:tavLst>
                                    </p:anim>
                                  </p:childTnLst>
                                </p:cTn>
                              </p:par>
                            </p:childTnLst>
                          </p:cTn>
                        </p:par>
                        <p:par>
                          <p:cTn id="17" fill="hold">
                            <p:stCondLst>
                              <p:cond delay="3600"/>
                            </p:stCondLst>
                            <p:childTnLst>
                              <p:par>
                                <p:cTn id="18" presetID="2" presetClass="entr" presetSubtype="4"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 calcmode="lin" valueType="num">
                                      <p:cBhvr additive="base">
                                        <p:cTn id="20" dur="1200"/>
                                        <p:tgtEl>
                                          <p:spTgt spid="156"/>
                                        </p:tgtEl>
                                        <p:attrNameLst>
                                          <p:attrName>ppt_y</p:attrName>
                                        </p:attrNameLst>
                                      </p:cBhvr>
                                      <p:tavLst>
                                        <p:tav tm="0">
                                          <p:val>
                                            <p:strVal val="#ppt_y+1"/>
                                          </p:val>
                                        </p:tav>
                                        <p:tav tm="100000">
                                          <p:val>
                                            <p:strVal val="#ppt_y"/>
                                          </p:val>
                                        </p:tav>
                                      </p:tavLst>
                                    </p:anim>
                                  </p:childTnLst>
                                </p:cTn>
                              </p:par>
                            </p:childTnLst>
                          </p:cTn>
                        </p:par>
                        <p:par>
                          <p:cTn id="21" fill="hold">
                            <p:stCondLst>
                              <p:cond delay="4800"/>
                            </p:stCondLst>
                            <p:childTnLst>
                              <p:par>
                                <p:cTn id="22" presetID="23" presetClass="entr" presetSubtype="16" fill="hold" nodeType="afterEffect">
                                  <p:stCondLst>
                                    <p:cond delay="0"/>
                                  </p:stCondLst>
                                  <p:childTnLst>
                                    <p:set>
                                      <p:cBhvr>
                                        <p:cTn id="23" dur="1" fill="hold">
                                          <p:stCondLst>
                                            <p:cond delay="0"/>
                                          </p:stCondLst>
                                        </p:cTn>
                                        <p:tgtEl>
                                          <p:spTgt spid="153"/>
                                        </p:tgtEl>
                                        <p:attrNameLst>
                                          <p:attrName>style.visibility</p:attrName>
                                        </p:attrNameLst>
                                      </p:cBhvr>
                                      <p:to>
                                        <p:strVal val="visible"/>
                                      </p:to>
                                    </p:set>
                                    <p:anim calcmode="lin" valueType="num">
                                      <p:cBhvr additive="base">
                                        <p:cTn id="24" dur="1200"/>
                                        <p:tgtEl>
                                          <p:spTgt spid="153"/>
                                        </p:tgtEl>
                                        <p:attrNameLst>
                                          <p:attrName>ppt_w</p:attrName>
                                        </p:attrNameLst>
                                      </p:cBhvr>
                                      <p:tavLst>
                                        <p:tav tm="0">
                                          <p:val>
                                            <p:strVal val="0"/>
                                          </p:val>
                                        </p:tav>
                                        <p:tav tm="100000">
                                          <p:val>
                                            <p:strVal val="#ppt_w"/>
                                          </p:val>
                                        </p:tav>
                                      </p:tavLst>
                                    </p:anim>
                                    <p:anim calcmode="lin" valueType="num">
                                      <p:cBhvr additive="base">
                                        <p:cTn id="25" dur="1200"/>
                                        <p:tgtEl>
                                          <p:spTgt spid="15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One - VGG16 </a:t>
            </a:r>
            <a:endParaRPr/>
          </a:p>
        </p:txBody>
      </p:sp>
      <p:pic>
        <p:nvPicPr>
          <p:cNvPr id="163" name="Google Shape;163;p23"/>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sp>
        <p:nvSpPr>
          <p:cNvPr id="164" name="Google Shape;164;p23"/>
          <p:cNvSpPr txBox="1"/>
          <p:nvPr/>
        </p:nvSpPr>
        <p:spPr>
          <a:xfrm>
            <a:off x="4756500" y="1220825"/>
            <a:ext cx="4387500" cy="3417000"/>
          </a:xfrm>
          <a:prstGeom prst="rect">
            <a:avLst/>
          </a:prstGeom>
          <a:noFill/>
          <a:ln>
            <a:noFill/>
          </a:ln>
        </p:spPr>
        <p:txBody>
          <a:bodyPr spcFirstLastPara="1" wrap="square" lIns="91425" tIns="91425" rIns="91425" bIns="91425" anchor="t" anchorCtr="0">
            <a:spAutoFit/>
          </a:bodyPr>
          <a:lstStyle/>
          <a:p>
            <a:pPr marL="57150" lvl="0" indent="-177800" algn="l" rtl="0">
              <a:spcBef>
                <a:spcPts val="0"/>
              </a:spcBef>
              <a:spcAft>
                <a:spcPts val="0"/>
              </a:spcAft>
              <a:buClr>
                <a:schemeClr val="accent2"/>
              </a:buClr>
              <a:buSzPts val="1000"/>
              <a:buFont typeface="Source Sans Pro"/>
              <a:buChar char="➔"/>
            </a:pPr>
            <a:r>
              <a:rPr lang="en" sz="1000" b="1">
                <a:solidFill>
                  <a:schemeClr val="accent2"/>
                </a:solidFill>
                <a:latin typeface="Source Sans Pro"/>
                <a:ea typeface="Source Sans Pro"/>
                <a:cs typeface="Source Sans Pro"/>
                <a:sym typeface="Source Sans Pro"/>
              </a:rPr>
              <a:t>High Correct Predictions:</a:t>
            </a:r>
            <a:endParaRPr sz="1000" b="1">
              <a:solidFill>
                <a:schemeClr val="accent2"/>
              </a:solidFill>
              <a:latin typeface="Source Sans Pro"/>
              <a:ea typeface="Source Sans Pro"/>
              <a:cs typeface="Source Sans Pro"/>
              <a:sym typeface="Source Sans Pro"/>
            </a:endParaRPr>
          </a:p>
          <a:p>
            <a:pPr marL="0" lvl="0" indent="0" algn="l" rtl="0">
              <a:spcBef>
                <a:spcPts val="1200"/>
              </a:spcBef>
              <a:spcAft>
                <a:spcPts val="0"/>
              </a:spcAft>
              <a:buNone/>
            </a:pPr>
            <a:r>
              <a:rPr lang="en" sz="1000">
                <a:solidFill>
                  <a:schemeClr val="accent2"/>
                </a:solidFill>
                <a:latin typeface="Source Sans Pro"/>
                <a:ea typeface="Source Sans Pro"/>
                <a:cs typeface="Source Sans Pro"/>
                <a:sym typeface="Source Sans Pro"/>
              </a:rPr>
              <a:t>The model accurately predicted 'dyed-lifted-polyps' (98), 'esophagitis' (97), and ‘normal-cecum’ (96) with high counts, indicating strong performance in recognizing these classes.</a:t>
            </a:r>
            <a:endParaRPr sz="1000">
              <a:solidFill>
                <a:schemeClr val="accent2"/>
              </a:solidFill>
              <a:latin typeface="Source Sans Pro"/>
              <a:ea typeface="Source Sans Pro"/>
              <a:cs typeface="Source Sans Pro"/>
              <a:sym typeface="Source Sans Pro"/>
            </a:endParaRPr>
          </a:p>
          <a:p>
            <a:pPr marL="57150" lvl="0" indent="-177800" algn="l" rtl="0">
              <a:spcBef>
                <a:spcPts val="1200"/>
              </a:spcBef>
              <a:spcAft>
                <a:spcPts val="0"/>
              </a:spcAft>
              <a:buClr>
                <a:schemeClr val="accent2"/>
              </a:buClr>
              <a:buSzPts val="1000"/>
              <a:buFont typeface="Source Sans Pro"/>
              <a:buChar char="➔"/>
            </a:pPr>
            <a:r>
              <a:rPr lang="en" sz="1000" b="1">
                <a:solidFill>
                  <a:schemeClr val="accent2"/>
                </a:solidFill>
                <a:latin typeface="Source Sans Pro"/>
                <a:ea typeface="Source Sans Pro"/>
                <a:cs typeface="Source Sans Pro"/>
                <a:sym typeface="Source Sans Pro"/>
              </a:rPr>
              <a:t>Confusion between Similar Classes:</a:t>
            </a:r>
            <a:endParaRPr sz="1000" b="1">
              <a:solidFill>
                <a:schemeClr val="accent2"/>
              </a:solidFill>
              <a:latin typeface="Source Sans Pro"/>
              <a:ea typeface="Source Sans Pro"/>
              <a:cs typeface="Source Sans Pro"/>
              <a:sym typeface="Source Sans Pro"/>
            </a:endParaRPr>
          </a:p>
          <a:p>
            <a:pPr marL="0" lvl="0" indent="0" algn="l" rtl="0">
              <a:spcBef>
                <a:spcPts val="1200"/>
              </a:spcBef>
              <a:spcAft>
                <a:spcPts val="0"/>
              </a:spcAft>
              <a:buNone/>
            </a:pPr>
            <a:r>
              <a:rPr lang="en" sz="1000">
                <a:solidFill>
                  <a:schemeClr val="accent2"/>
                </a:solidFill>
                <a:latin typeface="Source Sans Pro"/>
                <a:ea typeface="Source Sans Pro"/>
                <a:cs typeface="Source Sans Pro"/>
                <a:sym typeface="Source Sans Pro"/>
              </a:rPr>
              <a:t>Confusion occurred between 'dyed-lifted-polyps' and 'dyed-resection-margins' (24 instances), and between 'polyps and 'ulcerative-colitis' (17 instances). This suggests similarities or overlapping features between these classes, leading to misclassifications.</a:t>
            </a:r>
            <a:endParaRPr sz="1000">
              <a:solidFill>
                <a:schemeClr val="accent2"/>
              </a:solidFill>
              <a:latin typeface="Source Sans Pro"/>
              <a:ea typeface="Source Sans Pro"/>
              <a:cs typeface="Source Sans Pro"/>
              <a:sym typeface="Source Sans Pro"/>
            </a:endParaRPr>
          </a:p>
          <a:p>
            <a:pPr marL="57150" lvl="0" indent="-177800" algn="l" rtl="0">
              <a:spcBef>
                <a:spcPts val="1200"/>
              </a:spcBef>
              <a:spcAft>
                <a:spcPts val="0"/>
              </a:spcAft>
              <a:buClr>
                <a:schemeClr val="accent2"/>
              </a:buClr>
              <a:buSzPts val="1000"/>
              <a:buFont typeface="Source Sans Pro"/>
              <a:buChar char="➔"/>
            </a:pPr>
            <a:r>
              <a:rPr lang="en" sz="1000" b="1">
                <a:solidFill>
                  <a:schemeClr val="accent2"/>
                </a:solidFill>
                <a:latin typeface="Source Sans Pro"/>
                <a:ea typeface="Source Sans Pro"/>
                <a:cs typeface="Source Sans Pro"/>
                <a:sym typeface="Source Sans Pro"/>
              </a:rPr>
              <a:t>Rare Misclassifications:</a:t>
            </a:r>
            <a:endParaRPr sz="1000" b="1">
              <a:solidFill>
                <a:schemeClr val="accent2"/>
              </a:solidFill>
              <a:latin typeface="Source Sans Pro"/>
              <a:ea typeface="Source Sans Pro"/>
              <a:cs typeface="Source Sans Pro"/>
              <a:sym typeface="Source Sans Pro"/>
            </a:endParaRPr>
          </a:p>
          <a:p>
            <a:pPr marL="0" lvl="0" indent="0" algn="l" rtl="0">
              <a:spcBef>
                <a:spcPts val="1200"/>
              </a:spcBef>
              <a:spcAft>
                <a:spcPts val="0"/>
              </a:spcAft>
              <a:buNone/>
            </a:pPr>
            <a:r>
              <a:rPr lang="en" sz="1000">
                <a:solidFill>
                  <a:schemeClr val="accent2"/>
                </a:solidFill>
                <a:latin typeface="Source Sans Pro"/>
                <a:ea typeface="Source Sans Pro"/>
                <a:cs typeface="Source Sans Pro"/>
                <a:sym typeface="Source Sans Pro"/>
              </a:rPr>
              <a:t>Some classes experienced rare misclassifications, such as 'normal-z-line' being predicted as 'esophagitis' (15 instances) and 'normal-pylorus' being predicted as 'esophagitis' (9 instances), indicating potential areas for model improvement.</a:t>
            </a:r>
            <a:endParaRPr sz="1000">
              <a:solidFill>
                <a:schemeClr val="accent2"/>
              </a:solidFill>
              <a:latin typeface="Source Sans Pro"/>
              <a:ea typeface="Source Sans Pro"/>
              <a:cs typeface="Source Sans Pro"/>
              <a:sym typeface="Source Sans Pro"/>
            </a:endParaRPr>
          </a:p>
          <a:p>
            <a:pPr marL="57150" lvl="0" indent="-114300" algn="l" rtl="0">
              <a:lnSpc>
                <a:spcPct val="115000"/>
              </a:lnSpc>
              <a:spcBef>
                <a:spcPts val="1200"/>
              </a:spcBef>
              <a:spcAft>
                <a:spcPts val="1200"/>
              </a:spcAft>
              <a:buNone/>
            </a:pPr>
            <a:endParaRPr sz="1000">
              <a:latin typeface="Source Sans Pro"/>
              <a:ea typeface="Source Sans Pro"/>
              <a:cs typeface="Source Sans Pro"/>
              <a:sym typeface="Source Sans Pro"/>
            </a:endParaRPr>
          </a:p>
        </p:txBody>
      </p:sp>
      <p:pic>
        <p:nvPicPr>
          <p:cNvPr id="165" name="Google Shape;165;p23"/>
          <p:cNvPicPr preferRelativeResize="0"/>
          <p:nvPr/>
        </p:nvPicPr>
        <p:blipFill>
          <a:blip r:embed="rId4">
            <a:alphaModFix/>
          </a:blip>
          <a:stretch>
            <a:fillRect/>
          </a:stretch>
        </p:blipFill>
        <p:spPr>
          <a:xfrm>
            <a:off x="152400" y="1220825"/>
            <a:ext cx="4480425" cy="3710683"/>
          </a:xfrm>
          <a:prstGeom prst="rect">
            <a:avLst/>
          </a:prstGeom>
          <a:noFill/>
          <a:ln>
            <a:noFill/>
          </a:ln>
        </p:spPr>
      </p:pic>
      <p:sp>
        <p:nvSpPr>
          <p:cNvPr id="166" name="Google Shape;166;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additive="base">
                                        <p:cTn id="7" dur="1200"/>
                                        <p:tgtEl>
                                          <p:spTgt spid="162"/>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165"/>
                                        </p:tgtEl>
                                        <p:attrNameLst>
                                          <p:attrName>style.visibility</p:attrName>
                                        </p:attrNameLst>
                                      </p:cBhvr>
                                      <p:to>
                                        <p:strVal val="visible"/>
                                      </p:to>
                                    </p:set>
                                    <p:anim calcmode="lin" valueType="num">
                                      <p:cBhvr additive="base">
                                        <p:cTn id="11" dur="1200"/>
                                        <p:tgtEl>
                                          <p:spTgt spid="165"/>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164">
                                            <p:txEl>
                                              <p:pRg st="0" end="0"/>
                                            </p:txEl>
                                          </p:spTgt>
                                        </p:tgtEl>
                                        <p:attrNameLst>
                                          <p:attrName>style.visibility</p:attrName>
                                        </p:attrNameLst>
                                      </p:cBhvr>
                                      <p:to>
                                        <p:strVal val="visible"/>
                                      </p:to>
                                    </p:set>
                                    <p:anim calcmode="lin" valueType="num">
                                      <p:cBhvr additive="base">
                                        <p:cTn id="15" dur="1200"/>
                                        <p:tgtEl>
                                          <p:spTgt spid="164">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164">
                                            <p:txEl>
                                              <p:pRg st="1" end="1"/>
                                            </p:txEl>
                                          </p:spTgt>
                                        </p:tgtEl>
                                        <p:attrNameLst>
                                          <p:attrName>style.visibility</p:attrName>
                                        </p:attrNameLst>
                                      </p:cBhvr>
                                      <p:to>
                                        <p:strVal val="visible"/>
                                      </p:to>
                                    </p:set>
                                    <p:anim calcmode="lin" valueType="num">
                                      <p:cBhvr additive="base">
                                        <p:cTn id="19" dur="1200"/>
                                        <p:tgtEl>
                                          <p:spTgt spid="164">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164">
                                            <p:txEl>
                                              <p:pRg st="2" end="2"/>
                                            </p:txEl>
                                          </p:spTgt>
                                        </p:tgtEl>
                                        <p:attrNameLst>
                                          <p:attrName>style.visibility</p:attrName>
                                        </p:attrNameLst>
                                      </p:cBhvr>
                                      <p:to>
                                        <p:strVal val="visible"/>
                                      </p:to>
                                    </p:set>
                                    <p:anim calcmode="lin" valueType="num">
                                      <p:cBhvr additive="base">
                                        <p:cTn id="23" dur="1200"/>
                                        <p:tgtEl>
                                          <p:spTgt spid="164">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164">
                                            <p:txEl>
                                              <p:pRg st="3" end="3"/>
                                            </p:txEl>
                                          </p:spTgt>
                                        </p:tgtEl>
                                        <p:attrNameLst>
                                          <p:attrName>style.visibility</p:attrName>
                                        </p:attrNameLst>
                                      </p:cBhvr>
                                      <p:to>
                                        <p:strVal val="visible"/>
                                      </p:to>
                                    </p:set>
                                    <p:anim calcmode="lin" valueType="num">
                                      <p:cBhvr additive="base">
                                        <p:cTn id="27" dur="1200"/>
                                        <p:tgtEl>
                                          <p:spTgt spid="164">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164">
                                            <p:txEl>
                                              <p:pRg st="4" end="4"/>
                                            </p:txEl>
                                          </p:spTgt>
                                        </p:tgtEl>
                                        <p:attrNameLst>
                                          <p:attrName>style.visibility</p:attrName>
                                        </p:attrNameLst>
                                      </p:cBhvr>
                                      <p:to>
                                        <p:strVal val="visible"/>
                                      </p:to>
                                    </p:set>
                                    <p:anim calcmode="lin" valueType="num">
                                      <p:cBhvr additive="base">
                                        <p:cTn id="31" dur="1200"/>
                                        <p:tgtEl>
                                          <p:spTgt spid="164">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164">
                                            <p:txEl>
                                              <p:pRg st="5" end="5"/>
                                            </p:txEl>
                                          </p:spTgt>
                                        </p:tgtEl>
                                        <p:attrNameLst>
                                          <p:attrName>style.visibility</p:attrName>
                                        </p:attrNameLst>
                                      </p:cBhvr>
                                      <p:to>
                                        <p:strVal val="visible"/>
                                      </p:to>
                                    </p:set>
                                    <p:anim calcmode="lin" valueType="num">
                                      <p:cBhvr additive="base">
                                        <p:cTn id="35" dur="1200"/>
                                        <p:tgtEl>
                                          <p:spTgt spid="164">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164">
                                            <p:txEl>
                                              <p:pRg st="6" end="6"/>
                                            </p:txEl>
                                          </p:spTgt>
                                        </p:tgtEl>
                                        <p:attrNameLst>
                                          <p:attrName>style.visibility</p:attrName>
                                        </p:attrNameLst>
                                      </p:cBhvr>
                                      <p:to>
                                        <p:strVal val="visible"/>
                                      </p:to>
                                    </p:set>
                                    <p:anim calcmode="lin" valueType="num">
                                      <p:cBhvr additive="base">
                                        <p:cTn id="39" dur="1200"/>
                                        <p:tgtEl>
                                          <p:spTgt spid="164">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3" presetClass="entr" presetSubtype="16" fill="hold" nodeType="afterEffect">
                                  <p:stCondLst>
                                    <p:cond delay="0"/>
                                  </p:stCondLst>
                                  <p:childTnLst>
                                    <p:set>
                                      <p:cBhvr>
                                        <p:cTn id="42" dur="1" fill="hold">
                                          <p:stCondLst>
                                            <p:cond delay="0"/>
                                          </p:stCondLst>
                                        </p:cTn>
                                        <p:tgtEl>
                                          <p:spTgt spid="163"/>
                                        </p:tgtEl>
                                        <p:attrNameLst>
                                          <p:attrName>style.visibility</p:attrName>
                                        </p:attrNameLst>
                                      </p:cBhvr>
                                      <p:to>
                                        <p:strVal val="visible"/>
                                      </p:to>
                                    </p:set>
                                    <p:anim calcmode="lin" valueType="num">
                                      <p:cBhvr additive="base">
                                        <p:cTn id="43" dur="1200"/>
                                        <p:tgtEl>
                                          <p:spTgt spid="163"/>
                                        </p:tgtEl>
                                        <p:attrNameLst>
                                          <p:attrName>ppt_w</p:attrName>
                                        </p:attrNameLst>
                                      </p:cBhvr>
                                      <p:tavLst>
                                        <p:tav tm="0">
                                          <p:val>
                                            <p:strVal val="0"/>
                                          </p:val>
                                        </p:tav>
                                        <p:tav tm="100000">
                                          <p:val>
                                            <p:strVal val="#ppt_w"/>
                                          </p:val>
                                        </p:tav>
                                      </p:tavLst>
                                    </p:anim>
                                    <p:anim calcmode="lin" valueType="num">
                                      <p:cBhvr additive="base">
                                        <p:cTn id="44" dur="1200"/>
                                        <p:tgtEl>
                                          <p:spTgt spid="16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One - VGG16 </a:t>
            </a:r>
            <a:endParaRPr/>
          </a:p>
        </p:txBody>
      </p:sp>
      <p:pic>
        <p:nvPicPr>
          <p:cNvPr id="172" name="Google Shape;172;p24"/>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173" name="Google Shape;173;p24"/>
          <p:cNvPicPr preferRelativeResize="0"/>
          <p:nvPr/>
        </p:nvPicPr>
        <p:blipFill>
          <a:blip r:embed="rId4">
            <a:alphaModFix/>
          </a:blip>
          <a:stretch>
            <a:fillRect/>
          </a:stretch>
        </p:blipFill>
        <p:spPr>
          <a:xfrm>
            <a:off x="2294938" y="1473900"/>
            <a:ext cx="4554125" cy="3503925"/>
          </a:xfrm>
          <a:prstGeom prst="rect">
            <a:avLst/>
          </a:prstGeom>
          <a:noFill/>
          <a:ln>
            <a:noFill/>
          </a:ln>
        </p:spPr>
      </p:pic>
      <p:sp>
        <p:nvSpPr>
          <p:cNvPr id="174" name="Google Shape;174;p24"/>
          <p:cNvSpPr txBox="1"/>
          <p:nvPr/>
        </p:nvSpPr>
        <p:spPr>
          <a:xfrm>
            <a:off x="406375" y="1152475"/>
            <a:ext cx="52632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2"/>
                </a:solidFill>
                <a:latin typeface="Source Sans Pro"/>
                <a:ea typeface="Source Sans Pro"/>
                <a:cs typeface="Source Sans Pro"/>
                <a:sym typeface="Source Sans Pro"/>
              </a:rPr>
              <a:t>ROC Plot</a:t>
            </a:r>
            <a:endParaRPr sz="1800" b="1">
              <a:solidFill>
                <a:schemeClr val="accent2"/>
              </a:solidFill>
              <a:latin typeface="Source Sans Pro"/>
              <a:ea typeface="Source Sans Pro"/>
              <a:cs typeface="Source Sans Pro"/>
              <a:sym typeface="Source Sans Pro"/>
            </a:endParaRPr>
          </a:p>
        </p:txBody>
      </p:sp>
      <p:sp>
        <p:nvSpPr>
          <p:cNvPr id="175" name="Google Shape;175;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1200"/>
                                        <p:tgtEl>
                                          <p:spTgt spid="171"/>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1200"/>
                                        <p:tgtEl>
                                          <p:spTgt spid="174"/>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3" presetClass="entr" presetSubtype="16" fill="hold" nodeType="afterEffect">
                                  <p:stCondLst>
                                    <p:cond delay="0"/>
                                  </p:stCondLst>
                                  <p:childTnLst>
                                    <p:set>
                                      <p:cBhvr>
                                        <p:cTn id="14" dur="1" fill="hold">
                                          <p:stCondLst>
                                            <p:cond delay="0"/>
                                          </p:stCondLst>
                                        </p:cTn>
                                        <p:tgtEl>
                                          <p:spTgt spid="173"/>
                                        </p:tgtEl>
                                        <p:attrNameLst>
                                          <p:attrName>style.visibility</p:attrName>
                                        </p:attrNameLst>
                                      </p:cBhvr>
                                      <p:to>
                                        <p:strVal val="visible"/>
                                      </p:to>
                                    </p:set>
                                    <p:anim calcmode="lin" valueType="num">
                                      <p:cBhvr additive="base">
                                        <p:cTn id="15" dur="1200"/>
                                        <p:tgtEl>
                                          <p:spTgt spid="173"/>
                                        </p:tgtEl>
                                        <p:attrNameLst>
                                          <p:attrName>ppt_w</p:attrName>
                                        </p:attrNameLst>
                                      </p:cBhvr>
                                      <p:tavLst>
                                        <p:tav tm="0">
                                          <p:val>
                                            <p:strVal val="0"/>
                                          </p:val>
                                        </p:tav>
                                        <p:tav tm="100000">
                                          <p:val>
                                            <p:strVal val="#ppt_w"/>
                                          </p:val>
                                        </p:tav>
                                      </p:tavLst>
                                    </p:anim>
                                    <p:anim calcmode="lin" valueType="num">
                                      <p:cBhvr additive="base">
                                        <p:cTn id="16" dur="1200"/>
                                        <p:tgtEl>
                                          <p:spTgt spid="173"/>
                                        </p:tgtEl>
                                        <p:attrNameLst>
                                          <p:attrName>ppt_h</p:attrName>
                                        </p:attrNameLst>
                                      </p:cBhvr>
                                      <p:tavLst>
                                        <p:tav tm="0">
                                          <p:val>
                                            <p:strVal val="0"/>
                                          </p:val>
                                        </p:tav>
                                        <p:tav tm="100000">
                                          <p:val>
                                            <p:strVal val="#ppt_h"/>
                                          </p:val>
                                        </p:tav>
                                      </p:tavLst>
                                    </p:anim>
                                  </p:childTnLst>
                                </p:cTn>
                              </p:par>
                            </p:childTnLst>
                          </p:cTn>
                        </p:par>
                        <p:par>
                          <p:cTn id="17" fill="hold">
                            <p:stCondLst>
                              <p:cond delay="3600"/>
                            </p:stCondLst>
                            <p:childTnLst>
                              <p:par>
                                <p:cTn id="18" presetID="23" presetClass="entr" presetSubtype="16" fill="hold" nodeType="afterEffect">
                                  <p:stCondLst>
                                    <p:cond delay="0"/>
                                  </p:stCondLst>
                                  <p:childTnLst>
                                    <p:set>
                                      <p:cBhvr>
                                        <p:cTn id="19" dur="1" fill="hold">
                                          <p:stCondLst>
                                            <p:cond delay="0"/>
                                          </p:stCondLst>
                                        </p:cTn>
                                        <p:tgtEl>
                                          <p:spTgt spid="172"/>
                                        </p:tgtEl>
                                        <p:attrNameLst>
                                          <p:attrName>style.visibility</p:attrName>
                                        </p:attrNameLst>
                                      </p:cBhvr>
                                      <p:to>
                                        <p:strVal val="visible"/>
                                      </p:to>
                                    </p:set>
                                    <p:anim calcmode="lin" valueType="num">
                                      <p:cBhvr additive="base">
                                        <p:cTn id="20" dur="1200"/>
                                        <p:tgtEl>
                                          <p:spTgt spid="172"/>
                                        </p:tgtEl>
                                        <p:attrNameLst>
                                          <p:attrName>ppt_w</p:attrName>
                                        </p:attrNameLst>
                                      </p:cBhvr>
                                      <p:tavLst>
                                        <p:tav tm="0">
                                          <p:val>
                                            <p:strVal val="0"/>
                                          </p:val>
                                        </p:tav>
                                        <p:tav tm="100000">
                                          <p:val>
                                            <p:strVal val="#ppt_w"/>
                                          </p:val>
                                        </p:tav>
                                      </p:tavLst>
                                    </p:anim>
                                    <p:anim calcmode="lin" valueType="num">
                                      <p:cBhvr additive="base">
                                        <p:cTn id="21" dur="1200"/>
                                        <p:tgtEl>
                                          <p:spTgt spid="17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Two - VGG19</a:t>
            </a:r>
            <a:endParaRPr/>
          </a:p>
        </p:txBody>
      </p:sp>
      <p:sp>
        <p:nvSpPr>
          <p:cNvPr id="181" name="Google Shape;181;p25"/>
          <p:cNvSpPr txBox="1">
            <a:spLocks noGrp="1"/>
          </p:cNvSpPr>
          <p:nvPr>
            <p:ph type="body" idx="1"/>
          </p:nvPr>
        </p:nvSpPr>
        <p:spPr>
          <a:xfrm>
            <a:off x="4466600" y="1152475"/>
            <a:ext cx="4583700" cy="370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2"/>
              </a:buClr>
              <a:buSzPts val="1100"/>
              <a:buFont typeface="Arial"/>
              <a:buNone/>
            </a:pPr>
            <a:r>
              <a:rPr lang="en" sz="1100" b="1">
                <a:solidFill>
                  <a:schemeClr val="accent2"/>
                </a:solidFill>
              </a:rPr>
              <a:t>Base Model</a:t>
            </a:r>
            <a:r>
              <a:rPr lang="en" sz="1100">
                <a:solidFill>
                  <a:schemeClr val="accent2"/>
                </a:solidFill>
              </a:rPr>
              <a:t>: Utilizes VGG19, a powerful pre-trained convolutional neural network.</a:t>
            </a:r>
            <a:endParaRPr sz="1100">
              <a:solidFill>
                <a:schemeClr val="accent2"/>
              </a:solidFill>
            </a:endParaRPr>
          </a:p>
          <a:p>
            <a:pPr marL="0" lvl="0" indent="0" algn="l" rtl="0">
              <a:spcBef>
                <a:spcPts val="1200"/>
              </a:spcBef>
              <a:spcAft>
                <a:spcPts val="0"/>
              </a:spcAft>
              <a:buClr>
                <a:schemeClr val="dk2"/>
              </a:buClr>
              <a:buSzPts val="1100"/>
              <a:buFont typeface="Arial"/>
              <a:buNone/>
            </a:pPr>
            <a:r>
              <a:rPr lang="en" sz="1100" b="1">
                <a:solidFill>
                  <a:schemeClr val="accent2"/>
                </a:solidFill>
              </a:rPr>
              <a:t>Additional Layers:</a:t>
            </a:r>
            <a:endParaRPr sz="1100" b="1">
              <a:solidFill>
                <a:schemeClr val="accent2"/>
              </a:solidFill>
            </a:endParaRPr>
          </a:p>
          <a:p>
            <a:pPr marL="457200" lvl="0" indent="-298450" algn="l" rtl="0">
              <a:spcBef>
                <a:spcPts val="1200"/>
              </a:spcBef>
              <a:spcAft>
                <a:spcPts val="0"/>
              </a:spcAft>
              <a:buClr>
                <a:schemeClr val="accent2"/>
              </a:buClr>
              <a:buSzPts val="1100"/>
              <a:buChar char="●"/>
            </a:pPr>
            <a:r>
              <a:rPr lang="en" sz="1100">
                <a:solidFill>
                  <a:schemeClr val="accent2"/>
                </a:solidFill>
              </a:rPr>
              <a:t>Flatten Layer: converts the multi-dimensional output of a convolutional or pooling layer into a one-dimensional array or vector.</a:t>
            </a:r>
            <a:endParaRPr sz="1100">
              <a:solidFill>
                <a:schemeClr val="accent2"/>
              </a:solidFill>
            </a:endParaRPr>
          </a:p>
          <a:p>
            <a:pPr marL="457200" lvl="0" indent="-298450" algn="l" rtl="0">
              <a:spcBef>
                <a:spcPts val="0"/>
              </a:spcBef>
              <a:spcAft>
                <a:spcPts val="0"/>
              </a:spcAft>
              <a:buClr>
                <a:schemeClr val="accent2"/>
              </a:buClr>
              <a:buSzPts val="1100"/>
              <a:buChar char="●"/>
            </a:pPr>
            <a:r>
              <a:rPr lang="en" sz="1100">
                <a:solidFill>
                  <a:schemeClr val="accent2"/>
                </a:solidFill>
              </a:rPr>
              <a:t>Dense Layer: computes a weighted sum of its inputs from the previous layer, adds a bias term, and then applies an activation function.</a:t>
            </a:r>
            <a:endParaRPr sz="1100">
              <a:solidFill>
                <a:schemeClr val="accent2"/>
              </a:solidFill>
            </a:endParaRPr>
          </a:p>
          <a:p>
            <a:pPr marL="457200" lvl="0" indent="-298450" algn="l" rtl="0">
              <a:spcBef>
                <a:spcPts val="0"/>
              </a:spcBef>
              <a:spcAft>
                <a:spcPts val="0"/>
              </a:spcAft>
              <a:buClr>
                <a:schemeClr val="accent2"/>
              </a:buClr>
              <a:buSzPts val="1100"/>
              <a:buChar char="●"/>
            </a:pPr>
            <a:r>
              <a:rPr lang="en" sz="1100">
                <a:solidFill>
                  <a:schemeClr val="accent2"/>
                </a:solidFill>
              </a:rPr>
              <a:t>Dropout: Prevents overfitting by randomly deactivating some units during training.</a:t>
            </a:r>
            <a:endParaRPr sz="1100">
              <a:solidFill>
                <a:schemeClr val="accent2"/>
              </a:solidFill>
            </a:endParaRPr>
          </a:p>
          <a:p>
            <a:pPr marL="0" lvl="0" indent="0" algn="l" rtl="0">
              <a:spcBef>
                <a:spcPts val="1200"/>
              </a:spcBef>
              <a:spcAft>
                <a:spcPts val="0"/>
              </a:spcAft>
              <a:buClr>
                <a:schemeClr val="dk2"/>
              </a:buClr>
              <a:buSzPts val="1100"/>
              <a:buFont typeface="Arial"/>
              <a:buNone/>
            </a:pPr>
            <a:r>
              <a:rPr lang="en" sz="1100" b="1">
                <a:solidFill>
                  <a:schemeClr val="accent2"/>
                </a:solidFill>
              </a:rPr>
              <a:t>Total Parameters</a:t>
            </a:r>
            <a:r>
              <a:rPr lang="en" sz="1100">
                <a:solidFill>
                  <a:schemeClr val="accent2"/>
                </a:solidFill>
              </a:rPr>
              <a:t>: 26,449,224</a:t>
            </a:r>
            <a:endParaRPr sz="1100">
              <a:solidFill>
                <a:schemeClr val="accent2"/>
              </a:solidFill>
            </a:endParaRPr>
          </a:p>
          <a:p>
            <a:pPr marL="0" lvl="0" indent="0" algn="l" rtl="0">
              <a:spcBef>
                <a:spcPts val="1200"/>
              </a:spcBef>
              <a:spcAft>
                <a:spcPts val="0"/>
              </a:spcAft>
              <a:buClr>
                <a:schemeClr val="dk2"/>
              </a:buClr>
              <a:buSzPts val="1100"/>
              <a:buFont typeface="Arial"/>
              <a:buNone/>
            </a:pPr>
            <a:r>
              <a:rPr lang="en" sz="1100" b="1">
                <a:solidFill>
                  <a:schemeClr val="accent2"/>
                </a:solidFill>
              </a:rPr>
              <a:t>Trainable Parameters</a:t>
            </a:r>
            <a:r>
              <a:rPr lang="en" sz="1100">
                <a:solidFill>
                  <a:schemeClr val="accent2"/>
                </a:solidFill>
              </a:rPr>
              <a:t>: 6,424,840</a:t>
            </a:r>
            <a:endParaRPr sz="1100">
              <a:solidFill>
                <a:schemeClr val="accent2"/>
              </a:solidFill>
            </a:endParaRPr>
          </a:p>
          <a:p>
            <a:pPr marL="0" lvl="0" indent="0" algn="l" rtl="0">
              <a:spcBef>
                <a:spcPts val="1200"/>
              </a:spcBef>
              <a:spcAft>
                <a:spcPts val="1200"/>
              </a:spcAft>
              <a:buClr>
                <a:schemeClr val="dk2"/>
              </a:buClr>
              <a:buSzPts val="1100"/>
              <a:buFont typeface="Arial"/>
              <a:buNone/>
            </a:pPr>
            <a:r>
              <a:rPr lang="en" sz="1100" b="1">
                <a:solidFill>
                  <a:schemeClr val="accent2"/>
                </a:solidFill>
              </a:rPr>
              <a:t>Non-trainable Parameters:</a:t>
            </a:r>
            <a:r>
              <a:rPr lang="en" sz="1100">
                <a:solidFill>
                  <a:schemeClr val="accent2"/>
                </a:solidFill>
              </a:rPr>
              <a:t> 20,024,384</a:t>
            </a:r>
            <a:endParaRPr sz="1100"/>
          </a:p>
        </p:txBody>
      </p:sp>
      <p:pic>
        <p:nvPicPr>
          <p:cNvPr id="182" name="Google Shape;182;p25"/>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183" name="Google Shape;183;p25"/>
          <p:cNvPicPr preferRelativeResize="0"/>
          <p:nvPr/>
        </p:nvPicPr>
        <p:blipFill>
          <a:blip r:embed="rId4">
            <a:alphaModFix/>
          </a:blip>
          <a:stretch>
            <a:fillRect/>
          </a:stretch>
        </p:blipFill>
        <p:spPr>
          <a:xfrm>
            <a:off x="71225" y="1068425"/>
            <a:ext cx="4224600" cy="3451625"/>
          </a:xfrm>
          <a:prstGeom prst="rect">
            <a:avLst/>
          </a:prstGeom>
          <a:noFill/>
          <a:ln>
            <a:noFill/>
          </a:ln>
        </p:spPr>
      </p:pic>
      <p:sp>
        <p:nvSpPr>
          <p:cNvPr id="184" name="Google Shape;184;p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1200"/>
                                        <p:tgtEl>
                                          <p:spTgt spid="180"/>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183"/>
                                        </p:tgtEl>
                                        <p:attrNameLst>
                                          <p:attrName>style.visibility</p:attrName>
                                        </p:attrNameLst>
                                      </p:cBhvr>
                                      <p:to>
                                        <p:strVal val="visible"/>
                                      </p:to>
                                    </p:set>
                                    <p:anim calcmode="lin" valueType="num">
                                      <p:cBhvr additive="base">
                                        <p:cTn id="11" dur="1200"/>
                                        <p:tgtEl>
                                          <p:spTgt spid="183"/>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181">
                                            <p:txEl>
                                              <p:pRg st="0" end="0"/>
                                            </p:txEl>
                                          </p:spTgt>
                                        </p:tgtEl>
                                        <p:attrNameLst>
                                          <p:attrName>style.visibility</p:attrName>
                                        </p:attrNameLst>
                                      </p:cBhvr>
                                      <p:to>
                                        <p:strVal val="visible"/>
                                      </p:to>
                                    </p:set>
                                    <p:anim calcmode="lin" valueType="num">
                                      <p:cBhvr additive="base">
                                        <p:cTn id="15" dur="1200"/>
                                        <p:tgtEl>
                                          <p:spTgt spid="181">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181">
                                            <p:txEl>
                                              <p:pRg st="1" end="1"/>
                                            </p:txEl>
                                          </p:spTgt>
                                        </p:tgtEl>
                                        <p:attrNameLst>
                                          <p:attrName>style.visibility</p:attrName>
                                        </p:attrNameLst>
                                      </p:cBhvr>
                                      <p:to>
                                        <p:strVal val="visible"/>
                                      </p:to>
                                    </p:set>
                                    <p:anim calcmode="lin" valueType="num">
                                      <p:cBhvr additive="base">
                                        <p:cTn id="19" dur="1200"/>
                                        <p:tgtEl>
                                          <p:spTgt spid="181">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181">
                                            <p:txEl>
                                              <p:pRg st="2" end="2"/>
                                            </p:txEl>
                                          </p:spTgt>
                                        </p:tgtEl>
                                        <p:attrNameLst>
                                          <p:attrName>style.visibility</p:attrName>
                                        </p:attrNameLst>
                                      </p:cBhvr>
                                      <p:to>
                                        <p:strVal val="visible"/>
                                      </p:to>
                                    </p:set>
                                    <p:anim calcmode="lin" valueType="num">
                                      <p:cBhvr additive="base">
                                        <p:cTn id="23" dur="1200"/>
                                        <p:tgtEl>
                                          <p:spTgt spid="181">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181">
                                            <p:txEl>
                                              <p:pRg st="3" end="3"/>
                                            </p:txEl>
                                          </p:spTgt>
                                        </p:tgtEl>
                                        <p:attrNameLst>
                                          <p:attrName>style.visibility</p:attrName>
                                        </p:attrNameLst>
                                      </p:cBhvr>
                                      <p:to>
                                        <p:strVal val="visible"/>
                                      </p:to>
                                    </p:set>
                                    <p:anim calcmode="lin" valueType="num">
                                      <p:cBhvr additive="base">
                                        <p:cTn id="27" dur="1200"/>
                                        <p:tgtEl>
                                          <p:spTgt spid="181">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181">
                                            <p:txEl>
                                              <p:pRg st="4" end="4"/>
                                            </p:txEl>
                                          </p:spTgt>
                                        </p:tgtEl>
                                        <p:attrNameLst>
                                          <p:attrName>style.visibility</p:attrName>
                                        </p:attrNameLst>
                                      </p:cBhvr>
                                      <p:to>
                                        <p:strVal val="visible"/>
                                      </p:to>
                                    </p:set>
                                    <p:anim calcmode="lin" valueType="num">
                                      <p:cBhvr additive="base">
                                        <p:cTn id="31" dur="1200"/>
                                        <p:tgtEl>
                                          <p:spTgt spid="181">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181">
                                            <p:txEl>
                                              <p:pRg st="5" end="5"/>
                                            </p:txEl>
                                          </p:spTgt>
                                        </p:tgtEl>
                                        <p:attrNameLst>
                                          <p:attrName>style.visibility</p:attrName>
                                        </p:attrNameLst>
                                      </p:cBhvr>
                                      <p:to>
                                        <p:strVal val="visible"/>
                                      </p:to>
                                    </p:set>
                                    <p:anim calcmode="lin" valueType="num">
                                      <p:cBhvr additive="base">
                                        <p:cTn id="35" dur="1200"/>
                                        <p:tgtEl>
                                          <p:spTgt spid="181">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181">
                                            <p:txEl>
                                              <p:pRg st="6" end="6"/>
                                            </p:txEl>
                                          </p:spTgt>
                                        </p:tgtEl>
                                        <p:attrNameLst>
                                          <p:attrName>style.visibility</p:attrName>
                                        </p:attrNameLst>
                                      </p:cBhvr>
                                      <p:to>
                                        <p:strVal val="visible"/>
                                      </p:to>
                                    </p:set>
                                    <p:anim calcmode="lin" valueType="num">
                                      <p:cBhvr additive="base">
                                        <p:cTn id="39" dur="1200"/>
                                        <p:tgtEl>
                                          <p:spTgt spid="181">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2" fill="hold" nodeType="afterEffect">
                                  <p:stCondLst>
                                    <p:cond delay="0"/>
                                  </p:stCondLst>
                                  <p:childTnLst>
                                    <p:set>
                                      <p:cBhvr>
                                        <p:cTn id="42" dur="1" fill="hold">
                                          <p:stCondLst>
                                            <p:cond delay="0"/>
                                          </p:stCondLst>
                                        </p:cTn>
                                        <p:tgtEl>
                                          <p:spTgt spid="181">
                                            <p:txEl>
                                              <p:pRg st="7" end="7"/>
                                            </p:txEl>
                                          </p:spTgt>
                                        </p:tgtEl>
                                        <p:attrNameLst>
                                          <p:attrName>style.visibility</p:attrName>
                                        </p:attrNameLst>
                                      </p:cBhvr>
                                      <p:to>
                                        <p:strVal val="visible"/>
                                      </p:to>
                                    </p:set>
                                    <p:anim calcmode="lin" valueType="num">
                                      <p:cBhvr additive="base">
                                        <p:cTn id="43" dur="1200"/>
                                        <p:tgtEl>
                                          <p:spTgt spid="181">
                                            <p:txEl>
                                              <p:pRg st="7" end="7"/>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3" presetClass="entr" presetSubtype="16"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 calcmode="lin" valueType="num">
                                      <p:cBhvr additive="base">
                                        <p:cTn id="47" dur="1200"/>
                                        <p:tgtEl>
                                          <p:spTgt spid="182"/>
                                        </p:tgtEl>
                                        <p:attrNameLst>
                                          <p:attrName>ppt_w</p:attrName>
                                        </p:attrNameLst>
                                      </p:cBhvr>
                                      <p:tavLst>
                                        <p:tav tm="0">
                                          <p:val>
                                            <p:strVal val="0"/>
                                          </p:val>
                                        </p:tav>
                                        <p:tav tm="100000">
                                          <p:val>
                                            <p:strVal val="#ppt_w"/>
                                          </p:val>
                                        </p:tav>
                                      </p:tavLst>
                                    </p:anim>
                                    <p:anim calcmode="lin" valueType="num">
                                      <p:cBhvr additive="base">
                                        <p:cTn id="48" dur="1200"/>
                                        <p:tgtEl>
                                          <p:spTgt spid="18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Two - VGG19</a:t>
            </a:r>
            <a:endParaRPr/>
          </a:p>
        </p:txBody>
      </p:sp>
      <p:pic>
        <p:nvPicPr>
          <p:cNvPr id="190" name="Google Shape;190;p26"/>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191" name="Google Shape;191;p26"/>
          <p:cNvPicPr preferRelativeResize="0"/>
          <p:nvPr/>
        </p:nvPicPr>
        <p:blipFill>
          <a:blip r:embed="rId4">
            <a:alphaModFix/>
          </a:blip>
          <a:stretch>
            <a:fillRect/>
          </a:stretch>
        </p:blipFill>
        <p:spPr>
          <a:xfrm>
            <a:off x="499075" y="4394450"/>
            <a:ext cx="3745225" cy="380975"/>
          </a:xfrm>
          <a:prstGeom prst="rect">
            <a:avLst/>
          </a:prstGeom>
          <a:noFill/>
          <a:ln>
            <a:noFill/>
          </a:ln>
        </p:spPr>
      </p:pic>
      <p:pic>
        <p:nvPicPr>
          <p:cNvPr id="192" name="Google Shape;192;p26"/>
          <p:cNvPicPr preferRelativeResize="0"/>
          <p:nvPr/>
        </p:nvPicPr>
        <p:blipFill>
          <a:blip r:embed="rId5">
            <a:alphaModFix/>
          </a:blip>
          <a:stretch>
            <a:fillRect/>
          </a:stretch>
        </p:blipFill>
        <p:spPr>
          <a:xfrm>
            <a:off x="5094300" y="4249900"/>
            <a:ext cx="3666200" cy="670075"/>
          </a:xfrm>
          <a:prstGeom prst="rect">
            <a:avLst/>
          </a:prstGeom>
          <a:noFill/>
          <a:ln>
            <a:noFill/>
          </a:ln>
        </p:spPr>
      </p:pic>
      <p:pic>
        <p:nvPicPr>
          <p:cNvPr id="193" name="Google Shape;193;p26"/>
          <p:cNvPicPr preferRelativeResize="0"/>
          <p:nvPr/>
        </p:nvPicPr>
        <p:blipFill>
          <a:blip r:embed="rId6">
            <a:alphaModFix/>
          </a:blip>
          <a:stretch>
            <a:fillRect/>
          </a:stretch>
        </p:blipFill>
        <p:spPr>
          <a:xfrm>
            <a:off x="1245175" y="1068425"/>
            <a:ext cx="6653650" cy="3245798"/>
          </a:xfrm>
          <a:prstGeom prst="rect">
            <a:avLst/>
          </a:prstGeom>
          <a:noFill/>
          <a:ln>
            <a:noFill/>
          </a:ln>
        </p:spPr>
      </p:pic>
      <p:sp>
        <p:nvSpPr>
          <p:cNvPr id="194" name="Google Shape;194;p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9"/>
                                        </p:tgtEl>
                                        <p:attrNameLst>
                                          <p:attrName>style.visibility</p:attrName>
                                        </p:attrNameLst>
                                      </p:cBhvr>
                                      <p:to>
                                        <p:strVal val="visible"/>
                                      </p:to>
                                    </p:set>
                                    <p:anim calcmode="lin" valueType="num">
                                      <p:cBhvr additive="base">
                                        <p:cTn id="7" dur="1200"/>
                                        <p:tgtEl>
                                          <p:spTgt spid="189"/>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3" presetClass="entr" presetSubtype="16"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 calcmode="lin" valueType="num">
                                      <p:cBhvr additive="base">
                                        <p:cTn id="11" dur="1200"/>
                                        <p:tgtEl>
                                          <p:spTgt spid="193"/>
                                        </p:tgtEl>
                                        <p:attrNameLst>
                                          <p:attrName>ppt_w</p:attrName>
                                        </p:attrNameLst>
                                      </p:cBhvr>
                                      <p:tavLst>
                                        <p:tav tm="0">
                                          <p:val>
                                            <p:strVal val="0"/>
                                          </p:val>
                                        </p:tav>
                                        <p:tav tm="100000">
                                          <p:val>
                                            <p:strVal val="#ppt_w"/>
                                          </p:val>
                                        </p:tav>
                                      </p:tavLst>
                                    </p:anim>
                                    <p:anim calcmode="lin" valueType="num">
                                      <p:cBhvr additive="base">
                                        <p:cTn id="12" dur="1200"/>
                                        <p:tgtEl>
                                          <p:spTgt spid="193"/>
                                        </p:tgtEl>
                                        <p:attrNameLst>
                                          <p:attrName>ppt_h</p:attrName>
                                        </p:attrNameLst>
                                      </p:cBhvr>
                                      <p:tavLst>
                                        <p:tav tm="0">
                                          <p:val>
                                            <p:strVal val="0"/>
                                          </p:val>
                                        </p:tav>
                                        <p:tav tm="100000">
                                          <p:val>
                                            <p:strVal val="#ppt_h"/>
                                          </p:val>
                                        </p:tav>
                                      </p:tavLst>
                                    </p:anim>
                                  </p:childTnLst>
                                </p:cTn>
                              </p:par>
                            </p:childTnLst>
                          </p:cTn>
                        </p:par>
                        <p:par>
                          <p:cTn id="13" fill="hold">
                            <p:stCondLst>
                              <p:cond delay="2400"/>
                            </p:stCondLst>
                            <p:childTnLst>
                              <p:par>
                                <p:cTn id="14" presetID="2" presetClass="entr" presetSubtype="4" fill="hold" nodeType="afterEffect">
                                  <p:stCondLst>
                                    <p:cond delay="0"/>
                                  </p:stCondLst>
                                  <p:childTnLst>
                                    <p:set>
                                      <p:cBhvr>
                                        <p:cTn id="15" dur="1" fill="hold">
                                          <p:stCondLst>
                                            <p:cond delay="0"/>
                                          </p:stCondLst>
                                        </p:cTn>
                                        <p:tgtEl>
                                          <p:spTgt spid="191"/>
                                        </p:tgtEl>
                                        <p:attrNameLst>
                                          <p:attrName>style.visibility</p:attrName>
                                        </p:attrNameLst>
                                      </p:cBhvr>
                                      <p:to>
                                        <p:strVal val="visible"/>
                                      </p:to>
                                    </p:set>
                                    <p:anim calcmode="lin" valueType="num">
                                      <p:cBhvr additive="base">
                                        <p:cTn id="16" dur="1200"/>
                                        <p:tgtEl>
                                          <p:spTgt spid="191"/>
                                        </p:tgtEl>
                                        <p:attrNameLst>
                                          <p:attrName>ppt_y</p:attrName>
                                        </p:attrNameLst>
                                      </p:cBhvr>
                                      <p:tavLst>
                                        <p:tav tm="0">
                                          <p:val>
                                            <p:strVal val="#ppt_y+1"/>
                                          </p:val>
                                        </p:tav>
                                        <p:tav tm="100000">
                                          <p:val>
                                            <p:strVal val="#ppt_y"/>
                                          </p:val>
                                        </p:tav>
                                      </p:tavLst>
                                    </p:anim>
                                  </p:childTnLst>
                                </p:cTn>
                              </p:par>
                            </p:childTnLst>
                          </p:cTn>
                        </p:par>
                        <p:par>
                          <p:cTn id="17" fill="hold">
                            <p:stCondLst>
                              <p:cond delay="3600"/>
                            </p:stCondLst>
                            <p:childTnLst>
                              <p:par>
                                <p:cTn id="18" presetID="2" presetClass="entr" presetSubtype="4" fill="hold" nodeType="afterEffect">
                                  <p:stCondLst>
                                    <p:cond delay="0"/>
                                  </p:stCondLst>
                                  <p:childTnLst>
                                    <p:set>
                                      <p:cBhvr>
                                        <p:cTn id="19" dur="1" fill="hold">
                                          <p:stCondLst>
                                            <p:cond delay="0"/>
                                          </p:stCondLst>
                                        </p:cTn>
                                        <p:tgtEl>
                                          <p:spTgt spid="192"/>
                                        </p:tgtEl>
                                        <p:attrNameLst>
                                          <p:attrName>style.visibility</p:attrName>
                                        </p:attrNameLst>
                                      </p:cBhvr>
                                      <p:to>
                                        <p:strVal val="visible"/>
                                      </p:to>
                                    </p:set>
                                    <p:anim calcmode="lin" valueType="num">
                                      <p:cBhvr additive="base">
                                        <p:cTn id="20" dur="1200"/>
                                        <p:tgtEl>
                                          <p:spTgt spid="192"/>
                                        </p:tgtEl>
                                        <p:attrNameLst>
                                          <p:attrName>ppt_y</p:attrName>
                                        </p:attrNameLst>
                                      </p:cBhvr>
                                      <p:tavLst>
                                        <p:tav tm="0">
                                          <p:val>
                                            <p:strVal val="#ppt_y+1"/>
                                          </p:val>
                                        </p:tav>
                                        <p:tav tm="100000">
                                          <p:val>
                                            <p:strVal val="#ppt_y"/>
                                          </p:val>
                                        </p:tav>
                                      </p:tavLst>
                                    </p:anim>
                                  </p:childTnLst>
                                </p:cTn>
                              </p:par>
                            </p:childTnLst>
                          </p:cTn>
                        </p:par>
                        <p:par>
                          <p:cTn id="21" fill="hold">
                            <p:stCondLst>
                              <p:cond delay="4800"/>
                            </p:stCondLst>
                            <p:childTnLst>
                              <p:par>
                                <p:cTn id="22" presetID="23" presetClass="entr" presetSubtype="16" fill="hold" nodeType="afterEffect">
                                  <p:stCondLst>
                                    <p:cond delay="0"/>
                                  </p:stCondLst>
                                  <p:childTnLst>
                                    <p:set>
                                      <p:cBhvr>
                                        <p:cTn id="23" dur="1" fill="hold">
                                          <p:stCondLst>
                                            <p:cond delay="0"/>
                                          </p:stCondLst>
                                        </p:cTn>
                                        <p:tgtEl>
                                          <p:spTgt spid="190"/>
                                        </p:tgtEl>
                                        <p:attrNameLst>
                                          <p:attrName>style.visibility</p:attrName>
                                        </p:attrNameLst>
                                      </p:cBhvr>
                                      <p:to>
                                        <p:strVal val="visible"/>
                                      </p:to>
                                    </p:set>
                                    <p:anim calcmode="lin" valueType="num">
                                      <p:cBhvr additive="base">
                                        <p:cTn id="24" dur="1200"/>
                                        <p:tgtEl>
                                          <p:spTgt spid="190"/>
                                        </p:tgtEl>
                                        <p:attrNameLst>
                                          <p:attrName>ppt_w</p:attrName>
                                        </p:attrNameLst>
                                      </p:cBhvr>
                                      <p:tavLst>
                                        <p:tav tm="0">
                                          <p:val>
                                            <p:strVal val="0"/>
                                          </p:val>
                                        </p:tav>
                                        <p:tav tm="100000">
                                          <p:val>
                                            <p:strVal val="#ppt_w"/>
                                          </p:val>
                                        </p:tav>
                                      </p:tavLst>
                                    </p:anim>
                                    <p:anim calcmode="lin" valueType="num">
                                      <p:cBhvr additive="base">
                                        <p:cTn id="25" dur="1200"/>
                                        <p:tgtEl>
                                          <p:spTgt spid="19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Two - VGG19</a:t>
            </a:r>
            <a:endParaRPr/>
          </a:p>
        </p:txBody>
      </p:sp>
      <p:sp>
        <p:nvSpPr>
          <p:cNvPr id="200" name="Google Shape;200;p27"/>
          <p:cNvSpPr txBox="1">
            <a:spLocks noGrp="1"/>
          </p:cNvSpPr>
          <p:nvPr>
            <p:ph type="body" idx="1"/>
          </p:nvPr>
        </p:nvSpPr>
        <p:spPr>
          <a:xfrm>
            <a:off x="3785250" y="1214400"/>
            <a:ext cx="5046900" cy="3702600"/>
          </a:xfrm>
          <a:prstGeom prst="rect">
            <a:avLst/>
          </a:prstGeom>
        </p:spPr>
        <p:txBody>
          <a:bodyPr spcFirstLastPara="1" wrap="square" lIns="91425" tIns="91425" rIns="91425" bIns="91425" anchor="t" anchorCtr="0">
            <a:normAutofit/>
          </a:bodyPr>
          <a:lstStyle/>
          <a:p>
            <a:pPr marL="0" lvl="0" indent="-177800" algn="l" rtl="0">
              <a:lnSpc>
                <a:spcPct val="100000"/>
              </a:lnSpc>
              <a:spcBef>
                <a:spcPts val="0"/>
              </a:spcBef>
              <a:spcAft>
                <a:spcPts val="0"/>
              </a:spcAft>
              <a:buClr>
                <a:schemeClr val="accent2"/>
              </a:buClr>
              <a:buSzPts val="1000"/>
              <a:buChar char="➔"/>
            </a:pPr>
            <a:r>
              <a:rPr lang="en" sz="1000" b="1">
                <a:solidFill>
                  <a:schemeClr val="accent2"/>
                </a:solidFill>
              </a:rPr>
              <a:t>High Correct Predictions:</a:t>
            </a:r>
            <a:endParaRPr sz="1000" b="1">
              <a:solidFill>
                <a:schemeClr val="accent2"/>
              </a:solidFill>
            </a:endParaRPr>
          </a:p>
          <a:p>
            <a:pPr marL="0" lvl="0" indent="0" algn="l" rtl="0">
              <a:lnSpc>
                <a:spcPct val="100000"/>
              </a:lnSpc>
              <a:spcBef>
                <a:spcPts val="1200"/>
              </a:spcBef>
              <a:spcAft>
                <a:spcPts val="0"/>
              </a:spcAft>
              <a:buClr>
                <a:schemeClr val="dk2"/>
              </a:buClr>
              <a:buSzPts val="1100"/>
              <a:buFont typeface="Arial"/>
              <a:buNone/>
            </a:pPr>
            <a:r>
              <a:rPr lang="en" sz="1000">
                <a:solidFill>
                  <a:schemeClr val="accent2"/>
                </a:solidFill>
              </a:rPr>
              <a:t>The model accurately predicted 'normal-pylorus' (101), 'normal-cecum' (98), and esophagitis' (94) with high counts, indicating strong performance in recognizing these classes.</a:t>
            </a:r>
            <a:endParaRPr sz="1000">
              <a:solidFill>
                <a:schemeClr val="accent2"/>
              </a:solidFill>
            </a:endParaRPr>
          </a:p>
          <a:p>
            <a:pPr marL="0" lvl="0" indent="-177800" algn="l" rtl="0">
              <a:lnSpc>
                <a:spcPct val="100000"/>
              </a:lnSpc>
              <a:spcBef>
                <a:spcPts val="1200"/>
              </a:spcBef>
              <a:spcAft>
                <a:spcPts val="0"/>
              </a:spcAft>
              <a:buClr>
                <a:schemeClr val="accent2"/>
              </a:buClr>
              <a:buSzPts val="1000"/>
              <a:buChar char="➔"/>
            </a:pPr>
            <a:r>
              <a:rPr lang="en" sz="1000" b="1">
                <a:solidFill>
                  <a:schemeClr val="accent2"/>
                </a:solidFill>
              </a:rPr>
              <a:t>Confusion between Similar Classes:</a:t>
            </a:r>
            <a:endParaRPr sz="1000" b="1">
              <a:solidFill>
                <a:schemeClr val="accent2"/>
              </a:solidFill>
            </a:endParaRPr>
          </a:p>
          <a:p>
            <a:pPr marL="0" lvl="0" indent="0" algn="l" rtl="0">
              <a:lnSpc>
                <a:spcPct val="100000"/>
              </a:lnSpc>
              <a:spcBef>
                <a:spcPts val="1200"/>
              </a:spcBef>
              <a:spcAft>
                <a:spcPts val="0"/>
              </a:spcAft>
              <a:buClr>
                <a:schemeClr val="dk2"/>
              </a:buClr>
              <a:buSzPts val="1100"/>
              <a:buFont typeface="Arial"/>
              <a:buNone/>
            </a:pPr>
            <a:r>
              <a:rPr lang="en" sz="1000">
                <a:solidFill>
                  <a:schemeClr val="accent2"/>
                </a:solidFill>
              </a:rPr>
              <a:t>Confusion occurred between 'dyed-lifted-polyps' and 'dyed-resection-margins' (42 instances), and between 'normal-cecum' and 'polyps' (2 instances). This suggests similarities or overlapping features between these classes, leading to misclassifications.</a:t>
            </a:r>
            <a:endParaRPr sz="1000">
              <a:solidFill>
                <a:schemeClr val="accent2"/>
              </a:solidFill>
            </a:endParaRPr>
          </a:p>
          <a:p>
            <a:pPr marL="0" lvl="0" indent="-177800" algn="l" rtl="0">
              <a:lnSpc>
                <a:spcPct val="100000"/>
              </a:lnSpc>
              <a:spcBef>
                <a:spcPts val="1200"/>
              </a:spcBef>
              <a:spcAft>
                <a:spcPts val="0"/>
              </a:spcAft>
              <a:buClr>
                <a:schemeClr val="accent2"/>
              </a:buClr>
              <a:buSzPts val="1000"/>
              <a:buChar char="➔"/>
            </a:pPr>
            <a:r>
              <a:rPr lang="en" sz="1000" b="1">
                <a:solidFill>
                  <a:schemeClr val="accent2"/>
                </a:solidFill>
              </a:rPr>
              <a:t>Rare Misclassifications:</a:t>
            </a:r>
            <a:endParaRPr sz="1000" b="1">
              <a:solidFill>
                <a:schemeClr val="accent2"/>
              </a:solidFill>
            </a:endParaRPr>
          </a:p>
          <a:p>
            <a:pPr marL="0" lvl="0" indent="0" algn="l" rtl="0">
              <a:lnSpc>
                <a:spcPct val="100000"/>
              </a:lnSpc>
              <a:spcBef>
                <a:spcPts val="1200"/>
              </a:spcBef>
              <a:spcAft>
                <a:spcPts val="0"/>
              </a:spcAft>
              <a:buClr>
                <a:schemeClr val="dk2"/>
              </a:buClr>
              <a:buSzPts val="1100"/>
              <a:buFont typeface="Arial"/>
              <a:buNone/>
            </a:pPr>
            <a:r>
              <a:rPr lang="en" sz="1000">
                <a:solidFill>
                  <a:schemeClr val="accent2"/>
                </a:solidFill>
              </a:rPr>
              <a:t>Some classes experienced rare misclassifications, such as 'normal-z-line' being predicted as 'esophagitis' (17 instances) indicating potential areas for model improvement.</a:t>
            </a:r>
            <a:endParaRPr sz="1000">
              <a:solidFill>
                <a:schemeClr val="accent2"/>
              </a:solidFill>
            </a:endParaRPr>
          </a:p>
          <a:p>
            <a:pPr marL="0" lvl="0" indent="-177800" algn="l" rtl="0">
              <a:lnSpc>
                <a:spcPct val="100000"/>
              </a:lnSpc>
              <a:spcBef>
                <a:spcPts val="1200"/>
              </a:spcBef>
              <a:spcAft>
                <a:spcPts val="0"/>
              </a:spcAft>
              <a:buClr>
                <a:schemeClr val="accent2"/>
              </a:buClr>
              <a:buSzPts val="1000"/>
              <a:buChar char="➔"/>
            </a:pPr>
            <a:r>
              <a:rPr lang="en" sz="1000" b="1">
                <a:solidFill>
                  <a:schemeClr val="accent2"/>
                </a:solidFill>
              </a:rPr>
              <a:t>Misclassification of Rare Classes:</a:t>
            </a:r>
            <a:endParaRPr sz="1000" b="1">
              <a:solidFill>
                <a:schemeClr val="accent2"/>
              </a:solidFill>
            </a:endParaRPr>
          </a:p>
          <a:p>
            <a:pPr marL="0" lvl="0" indent="0" algn="l" rtl="0">
              <a:lnSpc>
                <a:spcPct val="100000"/>
              </a:lnSpc>
              <a:spcBef>
                <a:spcPts val="1200"/>
              </a:spcBef>
              <a:spcAft>
                <a:spcPts val="0"/>
              </a:spcAft>
              <a:buClr>
                <a:schemeClr val="dk2"/>
              </a:buClr>
              <a:buSzPts val="1100"/>
              <a:buFont typeface="Arial"/>
              <a:buNone/>
            </a:pPr>
            <a:r>
              <a:rPr lang="en" sz="1000">
                <a:solidFill>
                  <a:schemeClr val="accent2"/>
                </a:solidFill>
              </a:rPr>
              <a:t>The class 'esophagitis' was occasionally misclassified as 'normal-z-line' (13 instances), possibly due to their similar visual characteristics, requiring further investigation to improve the model's performance on distinguishing between them.</a:t>
            </a:r>
            <a:endParaRPr sz="1000">
              <a:solidFill>
                <a:schemeClr val="accent2"/>
              </a:solidFill>
            </a:endParaRPr>
          </a:p>
          <a:p>
            <a:pPr marL="0" lvl="0" indent="0" algn="l" rtl="0">
              <a:spcBef>
                <a:spcPts val="1200"/>
              </a:spcBef>
              <a:spcAft>
                <a:spcPts val="1200"/>
              </a:spcAft>
              <a:buNone/>
            </a:pPr>
            <a:endParaRPr/>
          </a:p>
        </p:txBody>
      </p:sp>
      <p:pic>
        <p:nvPicPr>
          <p:cNvPr id="201" name="Google Shape;201;p27"/>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202" name="Google Shape;202;p27"/>
          <p:cNvPicPr preferRelativeResize="0"/>
          <p:nvPr/>
        </p:nvPicPr>
        <p:blipFill>
          <a:blip r:embed="rId4">
            <a:alphaModFix/>
          </a:blip>
          <a:stretch>
            <a:fillRect/>
          </a:stretch>
        </p:blipFill>
        <p:spPr>
          <a:xfrm>
            <a:off x="103350" y="1214400"/>
            <a:ext cx="3534950" cy="3268675"/>
          </a:xfrm>
          <a:prstGeom prst="rect">
            <a:avLst/>
          </a:prstGeom>
          <a:noFill/>
          <a:ln>
            <a:noFill/>
          </a:ln>
        </p:spPr>
      </p:pic>
      <p:sp>
        <p:nvSpPr>
          <p:cNvPr id="203" name="Google Shape;203;p2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9"/>
                                        </p:tgtEl>
                                        <p:attrNameLst>
                                          <p:attrName>style.visibility</p:attrName>
                                        </p:attrNameLst>
                                      </p:cBhvr>
                                      <p:to>
                                        <p:strVal val="visible"/>
                                      </p:to>
                                    </p:set>
                                    <p:anim calcmode="lin" valueType="num">
                                      <p:cBhvr additive="base">
                                        <p:cTn id="7" dur="1200"/>
                                        <p:tgtEl>
                                          <p:spTgt spid="199"/>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202"/>
                                        </p:tgtEl>
                                        <p:attrNameLst>
                                          <p:attrName>style.visibility</p:attrName>
                                        </p:attrNameLst>
                                      </p:cBhvr>
                                      <p:to>
                                        <p:strVal val="visible"/>
                                      </p:to>
                                    </p:set>
                                    <p:anim calcmode="lin" valueType="num">
                                      <p:cBhvr additive="base">
                                        <p:cTn id="11" dur="1200"/>
                                        <p:tgtEl>
                                          <p:spTgt spid="202"/>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200">
                                            <p:txEl>
                                              <p:pRg st="0" end="0"/>
                                            </p:txEl>
                                          </p:spTgt>
                                        </p:tgtEl>
                                        <p:attrNameLst>
                                          <p:attrName>style.visibility</p:attrName>
                                        </p:attrNameLst>
                                      </p:cBhvr>
                                      <p:to>
                                        <p:strVal val="visible"/>
                                      </p:to>
                                    </p:set>
                                    <p:anim calcmode="lin" valueType="num">
                                      <p:cBhvr additive="base">
                                        <p:cTn id="15" dur="1200"/>
                                        <p:tgtEl>
                                          <p:spTgt spid="200">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200">
                                            <p:txEl>
                                              <p:pRg st="1" end="1"/>
                                            </p:txEl>
                                          </p:spTgt>
                                        </p:tgtEl>
                                        <p:attrNameLst>
                                          <p:attrName>style.visibility</p:attrName>
                                        </p:attrNameLst>
                                      </p:cBhvr>
                                      <p:to>
                                        <p:strVal val="visible"/>
                                      </p:to>
                                    </p:set>
                                    <p:anim calcmode="lin" valueType="num">
                                      <p:cBhvr additive="base">
                                        <p:cTn id="19" dur="1200"/>
                                        <p:tgtEl>
                                          <p:spTgt spid="200">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200">
                                            <p:txEl>
                                              <p:pRg st="2" end="2"/>
                                            </p:txEl>
                                          </p:spTgt>
                                        </p:tgtEl>
                                        <p:attrNameLst>
                                          <p:attrName>style.visibility</p:attrName>
                                        </p:attrNameLst>
                                      </p:cBhvr>
                                      <p:to>
                                        <p:strVal val="visible"/>
                                      </p:to>
                                    </p:set>
                                    <p:anim calcmode="lin" valueType="num">
                                      <p:cBhvr additive="base">
                                        <p:cTn id="23" dur="1200"/>
                                        <p:tgtEl>
                                          <p:spTgt spid="200">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200">
                                            <p:txEl>
                                              <p:pRg st="3" end="3"/>
                                            </p:txEl>
                                          </p:spTgt>
                                        </p:tgtEl>
                                        <p:attrNameLst>
                                          <p:attrName>style.visibility</p:attrName>
                                        </p:attrNameLst>
                                      </p:cBhvr>
                                      <p:to>
                                        <p:strVal val="visible"/>
                                      </p:to>
                                    </p:set>
                                    <p:anim calcmode="lin" valueType="num">
                                      <p:cBhvr additive="base">
                                        <p:cTn id="27" dur="1200"/>
                                        <p:tgtEl>
                                          <p:spTgt spid="200">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200">
                                            <p:txEl>
                                              <p:pRg st="4" end="4"/>
                                            </p:txEl>
                                          </p:spTgt>
                                        </p:tgtEl>
                                        <p:attrNameLst>
                                          <p:attrName>style.visibility</p:attrName>
                                        </p:attrNameLst>
                                      </p:cBhvr>
                                      <p:to>
                                        <p:strVal val="visible"/>
                                      </p:to>
                                    </p:set>
                                    <p:anim calcmode="lin" valueType="num">
                                      <p:cBhvr additive="base">
                                        <p:cTn id="31" dur="1200"/>
                                        <p:tgtEl>
                                          <p:spTgt spid="200">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200">
                                            <p:txEl>
                                              <p:pRg st="5" end="5"/>
                                            </p:txEl>
                                          </p:spTgt>
                                        </p:tgtEl>
                                        <p:attrNameLst>
                                          <p:attrName>style.visibility</p:attrName>
                                        </p:attrNameLst>
                                      </p:cBhvr>
                                      <p:to>
                                        <p:strVal val="visible"/>
                                      </p:to>
                                    </p:set>
                                    <p:anim calcmode="lin" valueType="num">
                                      <p:cBhvr additive="base">
                                        <p:cTn id="35" dur="1200"/>
                                        <p:tgtEl>
                                          <p:spTgt spid="200">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200">
                                            <p:txEl>
                                              <p:pRg st="6" end="6"/>
                                            </p:txEl>
                                          </p:spTgt>
                                        </p:tgtEl>
                                        <p:attrNameLst>
                                          <p:attrName>style.visibility</p:attrName>
                                        </p:attrNameLst>
                                      </p:cBhvr>
                                      <p:to>
                                        <p:strVal val="visible"/>
                                      </p:to>
                                    </p:set>
                                    <p:anim calcmode="lin" valueType="num">
                                      <p:cBhvr additive="base">
                                        <p:cTn id="39" dur="1200"/>
                                        <p:tgtEl>
                                          <p:spTgt spid="200">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2" fill="hold" nodeType="afterEffect">
                                  <p:stCondLst>
                                    <p:cond delay="0"/>
                                  </p:stCondLst>
                                  <p:childTnLst>
                                    <p:set>
                                      <p:cBhvr>
                                        <p:cTn id="42" dur="1" fill="hold">
                                          <p:stCondLst>
                                            <p:cond delay="0"/>
                                          </p:stCondLst>
                                        </p:cTn>
                                        <p:tgtEl>
                                          <p:spTgt spid="200">
                                            <p:txEl>
                                              <p:pRg st="7" end="7"/>
                                            </p:txEl>
                                          </p:spTgt>
                                        </p:tgtEl>
                                        <p:attrNameLst>
                                          <p:attrName>style.visibility</p:attrName>
                                        </p:attrNameLst>
                                      </p:cBhvr>
                                      <p:to>
                                        <p:strVal val="visible"/>
                                      </p:to>
                                    </p:set>
                                    <p:anim calcmode="lin" valueType="num">
                                      <p:cBhvr additive="base">
                                        <p:cTn id="43" dur="1200"/>
                                        <p:tgtEl>
                                          <p:spTgt spid="200">
                                            <p:txEl>
                                              <p:pRg st="7" end="7"/>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 presetClass="entr" presetSubtype="2" fill="hold" nodeType="afterEffect">
                                  <p:stCondLst>
                                    <p:cond delay="0"/>
                                  </p:stCondLst>
                                  <p:childTnLst>
                                    <p:set>
                                      <p:cBhvr>
                                        <p:cTn id="46" dur="1" fill="hold">
                                          <p:stCondLst>
                                            <p:cond delay="0"/>
                                          </p:stCondLst>
                                        </p:cTn>
                                        <p:tgtEl>
                                          <p:spTgt spid="200">
                                            <p:txEl>
                                              <p:pRg st="8" end="8"/>
                                            </p:txEl>
                                          </p:spTgt>
                                        </p:tgtEl>
                                        <p:attrNameLst>
                                          <p:attrName>style.visibility</p:attrName>
                                        </p:attrNameLst>
                                      </p:cBhvr>
                                      <p:to>
                                        <p:strVal val="visible"/>
                                      </p:to>
                                    </p:set>
                                    <p:anim calcmode="lin" valueType="num">
                                      <p:cBhvr additive="base">
                                        <p:cTn id="47" dur="1200"/>
                                        <p:tgtEl>
                                          <p:spTgt spid="200">
                                            <p:txEl>
                                              <p:pRg st="8" end="8"/>
                                            </p:txEl>
                                          </p:spTgt>
                                        </p:tgtEl>
                                        <p:attrNameLst>
                                          <p:attrName>ppt_x</p:attrName>
                                        </p:attrNameLst>
                                      </p:cBhvr>
                                      <p:tavLst>
                                        <p:tav tm="0">
                                          <p:val>
                                            <p:strVal val="#ppt_x+1"/>
                                          </p:val>
                                        </p:tav>
                                        <p:tav tm="100000">
                                          <p:val>
                                            <p:strVal val="#ppt_x"/>
                                          </p:val>
                                        </p:tav>
                                      </p:tavLst>
                                    </p:anim>
                                  </p:childTnLst>
                                </p:cTn>
                              </p:par>
                            </p:childTnLst>
                          </p:cTn>
                        </p:par>
                        <p:par>
                          <p:cTn id="48" fill="hold">
                            <p:stCondLst>
                              <p:cond delay="13200"/>
                            </p:stCondLst>
                            <p:childTnLst>
                              <p:par>
                                <p:cTn id="49" presetID="23" presetClass="entr" presetSubtype="16" fill="hold" nodeType="afterEffect">
                                  <p:stCondLst>
                                    <p:cond delay="0"/>
                                  </p:stCondLst>
                                  <p:childTnLst>
                                    <p:set>
                                      <p:cBhvr>
                                        <p:cTn id="50" dur="1" fill="hold">
                                          <p:stCondLst>
                                            <p:cond delay="0"/>
                                          </p:stCondLst>
                                        </p:cTn>
                                        <p:tgtEl>
                                          <p:spTgt spid="201"/>
                                        </p:tgtEl>
                                        <p:attrNameLst>
                                          <p:attrName>style.visibility</p:attrName>
                                        </p:attrNameLst>
                                      </p:cBhvr>
                                      <p:to>
                                        <p:strVal val="visible"/>
                                      </p:to>
                                    </p:set>
                                    <p:anim calcmode="lin" valueType="num">
                                      <p:cBhvr additive="base">
                                        <p:cTn id="51" dur="1200"/>
                                        <p:tgtEl>
                                          <p:spTgt spid="201"/>
                                        </p:tgtEl>
                                        <p:attrNameLst>
                                          <p:attrName>ppt_w</p:attrName>
                                        </p:attrNameLst>
                                      </p:cBhvr>
                                      <p:tavLst>
                                        <p:tav tm="0">
                                          <p:val>
                                            <p:strVal val="0"/>
                                          </p:val>
                                        </p:tav>
                                        <p:tav tm="100000">
                                          <p:val>
                                            <p:strVal val="#ppt_w"/>
                                          </p:val>
                                        </p:tav>
                                      </p:tavLst>
                                    </p:anim>
                                    <p:anim calcmode="lin" valueType="num">
                                      <p:cBhvr additive="base">
                                        <p:cTn id="52" dur="1200"/>
                                        <p:tgtEl>
                                          <p:spTgt spid="20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Two - VGG19</a:t>
            </a:r>
            <a:endParaRPr/>
          </a:p>
        </p:txBody>
      </p:sp>
      <p:pic>
        <p:nvPicPr>
          <p:cNvPr id="209" name="Google Shape;209;p28"/>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sp>
        <p:nvSpPr>
          <p:cNvPr id="210" name="Google Shape;210;p28"/>
          <p:cNvSpPr txBox="1"/>
          <p:nvPr/>
        </p:nvSpPr>
        <p:spPr>
          <a:xfrm>
            <a:off x="475075" y="1267850"/>
            <a:ext cx="52632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2"/>
                </a:solidFill>
                <a:latin typeface="Source Sans Pro"/>
                <a:ea typeface="Source Sans Pro"/>
                <a:cs typeface="Source Sans Pro"/>
                <a:sym typeface="Source Sans Pro"/>
              </a:rPr>
              <a:t>ROC Plot</a:t>
            </a:r>
            <a:endParaRPr sz="1800" b="1">
              <a:solidFill>
                <a:schemeClr val="accent2"/>
              </a:solidFill>
              <a:latin typeface="Source Sans Pro"/>
              <a:ea typeface="Source Sans Pro"/>
              <a:cs typeface="Source Sans Pro"/>
              <a:sym typeface="Source Sans Pro"/>
            </a:endParaRPr>
          </a:p>
        </p:txBody>
      </p:sp>
      <p:pic>
        <p:nvPicPr>
          <p:cNvPr id="211" name="Google Shape;211;p28"/>
          <p:cNvPicPr preferRelativeResize="0"/>
          <p:nvPr/>
        </p:nvPicPr>
        <p:blipFill>
          <a:blip r:embed="rId4">
            <a:alphaModFix/>
          </a:blip>
          <a:stretch>
            <a:fillRect/>
          </a:stretch>
        </p:blipFill>
        <p:spPr>
          <a:xfrm>
            <a:off x="2279927" y="1405175"/>
            <a:ext cx="4584150" cy="3563225"/>
          </a:xfrm>
          <a:prstGeom prst="rect">
            <a:avLst/>
          </a:prstGeom>
          <a:noFill/>
          <a:ln>
            <a:noFill/>
          </a:ln>
        </p:spPr>
      </p:pic>
      <p:sp>
        <p:nvSpPr>
          <p:cNvPr id="212" name="Google Shape;212;p2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 calcmode="lin" valueType="num">
                                      <p:cBhvr additive="base">
                                        <p:cTn id="7" dur="1200"/>
                                        <p:tgtEl>
                                          <p:spTgt spid="208"/>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 calcmode="lin" valueType="num">
                                      <p:cBhvr additive="base">
                                        <p:cTn id="11" dur="1200"/>
                                        <p:tgtEl>
                                          <p:spTgt spid="210"/>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3" presetClass="entr" presetSubtype="16" fill="hold" nodeType="afterEffect">
                                  <p:stCondLst>
                                    <p:cond delay="0"/>
                                  </p:stCondLst>
                                  <p:childTnLst>
                                    <p:set>
                                      <p:cBhvr>
                                        <p:cTn id="14" dur="1" fill="hold">
                                          <p:stCondLst>
                                            <p:cond delay="0"/>
                                          </p:stCondLst>
                                        </p:cTn>
                                        <p:tgtEl>
                                          <p:spTgt spid="211"/>
                                        </p:tgtEl>
                                        <p:attrNameLst>
                                          <p:attrName>style.visibility</p:attrName>
                                        </p:attrNameLst>
                                      </p:cBhvr>
                                      <p:to>
                                        <p:strVal val="visible"/>
                                      </p:to>
                                    </p:set>
                                    <p:anim calcmode="lin" valueType="num">
                                      <p:cBhvr additive="base">
                                        <p:cTn id="15" dur="1200"/>
                                        <p:tgtEl>
                                          <p:spTgt spid="211"/>
                                        </p:tgtEl>
                                        <p:attrNameLst>
                                          <p:attrName>ppt_w</p:attrName>
                                        </p:attrNameLst>
                                      </p:cBhvr>
                                      <p:tavLst>
                                        <p:tav tm="0">
                                          <p:val>
                                            <p:strVal val="0"/>
                                          </p:val>
                                        </p:tav>
                                        <p:tav tm="100000">
                                          <p:val>
                                            <p:strVal val="#ppt_w"/>
                                          </p:val>
                                        </p:tav>
                                      </p:tavLst>
                                    </p:anim>
                                    <p:anim calcmode="lin" valueType="num">
                                      <p:cBhvr additive="base">
                                        <p:cTn id="16" dur="1200"/>
                                        <p:tgtEl>
                                          <p:spTgt spid="211"/>
                                        </p:tgtEl>
                                        <p:attrNameLst>
                                          <p:attrName>ppt_h</p:attrName>
                                        </p:attrNameLst>
                                      </p:cBhvr>
                                      <p:tavLst>
                                        <p:tav tm="0">
                                          <p:val>
                                            <p:strVal val="0"/>
                                          </p:val>
                                        </p:tav>
                                        <p:tav tm="100000">
                                          <p:val>
                                            <p:strVal val="#ppt_h"/>
                                          </p:val>
                                        </p:tav>
                                      </p:tavLst>
                                    </p:anim>
                                  </p:childTnLst>
                                </p:cTn>
                              </p:par>
                            </p:childTnLst>
                          </p:cTn>
                        </p:par>
                        <p:par>
                          <p:cTn id="17" fill="hold">
                            <p:stCondLst>
                              <p:cond delay="3600"/>
                            </p:stCondLst>
                            <p:childTnLst>
                              <p:par>
                                <p:cTn id="18" presetID="23" presetClass="entr" presetSubtype="16" fill="hold" nodeType="afterEffect">
                                  <p:stCondLst>
                                    <p:cond delay="0"/>
                                  </p:stCondLst>
                                  <p:childTnLst>
                                    <p:set>
                                      <p:cBhvr>
                                        <p:cTn id="19" dur="1" fill="hold">
                                          <p:stCondLst>
                                            <p:cond delay="0"/>
                                          </p:stCondLst>
                                        </p:cTn>
                                        <p:tgtEl>
                                          <p:spTgt spid="209"/>
                                        </p:tgtEl>
                                        <p:attrNameLst>
                                          <p:attrName>style.visibility</p:attrName>
                                        </p:attrNameLst>
                                      </p:cBhvr>
                                      <p:to>
                                        <p:strVal val="visible"/>
                                      </p:to>
                                    </p:set>
                                    <p:anim calcmode="lin" valueType="num">
                                      <p:cBhvr additive="base">
                                        <p:cTn id="20" dur="1200"/>
                                        <p:tgtEl>
                                          <p:spTgt spid="209"/>
                                        </p:tgtEl>
                                        <p:attrNameLst>
                                          <p:attrName>ppt_w</p:attrName>
                                        </p:attrNameLst>
                                      </p:cBhvr>
                                      <p:tavLst>
                                        <p:tav tm="0">
                                          <p:val>
                                            <p:strVal val="0"/>
                                          </p:val>
                                        </p:tav>
                                        <p:tav tm="100000">
                                          <p:val>
                                            <p:strVal val="#ppt_w"/>
                                          </p:val>
                                        </p:tav>
                                      </p:tavLst>
                                    </p:anim>
                                    <p:anim calcmode="lin" valueType="num">
                                      <p:cBhvr additive="base">
                                        <p:cTn id="21" dur="1200"/>
                                        <p:tgtEl>
                                          <p:spTgt spid="20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Three - RESNET50</a:t>
            </a:r>
            <a:endParaRPr/>
          </a:p>
        </p:txBody>
      </p:sp>
      <p:sp>
        <p:nvSpPr>
          <p:cNvPr id="218" name="Google Shape;218;p29"/>
          <p:cNvSpPr txBox="1">
            <a:spLocks noGrp="1"/>
          </p:cNvSpPr>
          <p:nvPr>
            <p:ph type="body" idx="1"/>
          </p:nvPr>
        </p:nvSpPr>
        <p:spPr>
          <a:xfrm>
            <a:off x="311700" y="1205925"/>
            <a:ext cx="4529100" cy="2904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9" name="Google Shape;219;p29"/>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220" name="Google Shape;220;p29"/>
          <p:cNvPicPr preferRelativeResize="0"/>
          <p:nvPr/>
        </p:nvPicPr>
        <p:blipFill>
          <a:blip r:embed="rId4">
            <a:alphaModFix/>
          </a:blip>
          <a:stretch>
            <a:fillRect/>
          </a:stretch>
        </p:blipFill>
        <p:spPr>
          <a:xfrm>
            <a:off x="311700" y="1295375"/>
            <a:ext cx="4355301" cy="3251400"/>
          </a:xfrm>
          <a:prstGeom prst="rect">
            <a:avLst/>
          </a:prstGeom>
          <a:noFill/>
          <a:ln>
            <a:noFill/>
          </a:ln>
        </p:spPr>
      </p:pic>
      <p:sp>
        <p:nvSpPr>
          <p:cNvPr id="221" name="Google Shape;221;p29"/>
          <p:cNvSpPr txBox="1"/>
          <p:nvPr/>
        </p:nvSpPr>
        <p:spPr>
          <a:xfrm>
            <a:off x="5001000" y="1152475"/>
            <a:ext cx="3976800" cy="386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2"/>
              </a:buClr>
              <a:buSzPts val="1100"/>
              <a:buFont typeface="Arial"/>
              <a:buNone/>
            </a:pPr>
            <a:r>
              <a:rPr lang="en" sz="1000" b="1">
                <a:solidFill>
                  <a:schemeClr val="accent2"/>
                </a:solidFill>
                <a:latin typeface="Source Sans Pro"/>
                <a:ea typeface="Source Sans Pro"/>
                <a:cs typeface="Source Sans Pro"/>
                <a:sym typeface="Source Sans Pro"/>
              </a:rPr>
              <a:t>Base Model</a:t>
            </a:r>
            <a:r>
              <a:rPr lang="en" sz="1000">
                <a:solidFill>
                  <a:schemeClr val="accent2"/>
                </a:solidFill>
                <a:latin typeface="Source Sans Pro"/>
                <a:ea typeface="Source Sans Pro"/>
                <a:cs typeface="Source Sans Pro"/>
                <a:sym typeface="Source Sans Pro"/>
              </a:rPr>
              <a:t>: Utilizes ResNet50, a powerful pre-trained convolutional neural network.</a:t>
            </a:r>
            <a:endParaRPr sz="1000">
              <a:solidFill>
                <a:schemeClr val="accent2"/>
              </a:solidFill>
              <a:latin typeface="Source Sans Pro"/>
              <a:ea typeface="Source Sans Pro"/>
              <a:cs typeface="Source Sans Pro"/>
              <a:sym typeface="Source Sans Pro"/>
            </a:endParaRPr>
          </a:p>
          <a:p>
            <a:pPr marL="0" lvl="0" indent="0" algn="l" rtl="0">
              <a:lnSpc>
                <a:spcPct val="115000"/>
              </a:lnSpc>
              <a:spcBef>
                <a:spcPts val="1200"/>
              </a:spcBef>
              <a:spcAft>
                <a:spcPts val="0"/>
              </a:spcAft>
              <a:buClr>
                <a:schemeClr val="dk2"/>
              </a:buClr>
              <a:buSzPts val="1100"/>
              <a:buFont typeface="Arial"/>
              <a:buNone/>
            </a:pPr>
            <a:r>
              <a:rPr lang="en" sz="1000" b="1">
                <a:solidFill>
                  <a:schemeClr val="accent2"/>
                </a:solidFill>
                <a:latin typeface="Source Sans Pro"/>
                <a:ea typeface="Source Sans Pro"/>
                <a:cs typeface="Source Sans Pro"/>
                <a:sym typeface="Source Sans Pro"/>
              </a:rPr>
              <a:t>Additional Layers:</a:t>
            </a:r>
            <a:endParaRPr sz="1000" b="1">
              <a:solidFill>
                <a:schemeClr val="accent2"/>
              </a:solidFill>
              <a:latin typeface="Source Sans Pro"/>
              <a:ea typeface="Source Sans Pro"/>
              <a:cs typeface="Source Sans Pro"/>
              <a:sym typeface="Source Sans Pro"/>
            </a:endParaRPr>
          </a:p>
          <a:p>
            <a:pPr marL="457200" lvl="0" indent="-292100" algn="l" rtl="0">
              <a:lnSpc>
                <a:spcPct val="115000"/>
              </a:lnSpc>
              <a:spcBef>
                <a:spcPts val="1200"/>
              </a:spcBef>
              <a:spcAft>
                <a:spcPts val="0"/>
              </a:spcAft>
              <a:buClr>
                <a:schemeClr val="accent2"/>
              </a:buClr>
              <a:buSzPts val="1000"/>
              <a:buFont typeface="Source Sans Pro"/>
              <a:buChar char="●"/>
            </a:pPr>
            <a:r>
              <a:rPr lang="en" sz="1000">
                <a:solidFill>
                  <a:schemeClr val="accent2"/>
                </a:solidFill>
                <a:latin typeface="Source Sans Pro"/>
                <a:ea typeface="Source Sans Pro"/>
                <a:cs typeface="Source Sans Pro"/>
                <a:sym typeface="Source Sans Pro"/>
              </a:rPr>
              <a:t>Flatten Layer: converts the multi-dimensional output of a convolutional or pooling layer into a one-dimensional array or vector.</a:t>
            </a:r>
            <a:endParaRPr sz="1000">
              <a:solidFill>
                <a:schemeClr val="accent2"/>
              </a:solidFill>
              <a:latin typeface="Source Sans Pro"/>
              <a:ea typeface="Source Sans Pro"/>
              <a:cs typeface="Source Sans Pro"/>
              <a:sym typeface="Source Sans Pro"/>
            </a:endParaRPr>
          </a:p>
          <a:p>
            <a:pPr marL="457200" lvl="0" indent="-292100" algn="l" rtl="0">
              <a:lnSpc>
                <a:spcPct val="115000"/>
              </a:lnSpc>
              <a:spcBef>
                <a:spcPts val="0"/>
              </a:spcBef>
              <a:spcAft>
                <a:spcPts val="0"/>
              </a:spcAft>
              <a:buClr>
                <a:schemeClr val="accent2"/>
              </a:buClr>
              <a:buSzPts val="1000"/>
              <a:buFont typeface="Source Sans Pro"/>
              <a:buChar char="●"/>
            </a:pPr>
            <a:r>
              <a:rPr lang="en" sz="1000">
                <a:solidFill>
                  <a:schemeClr val="accent2"/>
                </a:solidFill>
                <a:latin typeface="Source Sans Pro"/>
                <a:ea typeface="Source Sans Pro"/>
                <a:cs typeface="Source Sans Pro"/>
                <a:sym typeface="Source Sans Pro"/>
              </a:rPr>
              <a:t>Dense Layer: computes a weighted sum of its inputs from the previous layer, adds a bias term, and then applies an activation function.</a:t>
            </a:r>
            <a:endParaRPr sz="1000">
              <a:solidFill>
                <a:schemeClr val="accent2"/>
              </a:solidFill>
              <a:latin typeface="Source Sans Pro"/>
              <a:ea typeface="Source Sans Pro"/>
              <a:cs typeface="Source Sans Pro"/>
              <a:sym typeface="Source Sans Pro"/>
            </a:endParaRPr>
          </a:p>
          <a:p>
            <a:pPr marL="457200" lvl="0" indent="-292100" algn="l" rtl="0">
              <a:lnSpc>
                <a:spcPct val="115000"/>
              </a:lnSpc>
              <a:spcBef>
                <a:spcPts val="0"/>
              </a:spcBef>
              <a:spcAft>
                <a:spcPts val="0"/>
              </a:spcAft>
              <a:buClr>
                <a:schemeClr val="accent2"/>
              </a:buClr>
              <a:buSzPts val="1000"/>
              <a:buFont typeface="Source Sans Pro"/>
              <a:buChar char="●"/>
            </a:pPr>
            <a:r>
              <a:rPr lang="en" sz="1000">
                <a:solidFill>
                  <a:schemeClr val="accent2"/>
                </a:solidFill>
                <a:latin typeface="Source Sans Pro"/>
                <a:ea typeface="Source Sans Pro"/>
                <a:cs typeface="Source Sans Pro"/>
                <a:sym typeface="Source Sans Pro"/>
              </a:rPr>
              <a:t>Dropout: Prevents overfitting by randomly deactivating some units during training.</a:t>
            </a:r>
            <a:endParaRPr sz="1000">
              <a:solidFill>
                <a:schemeClr val="accent2"/>
              </a:solidFill>
              <a:latin typeface="Source Sans Pro"/>
              <a:ea typeface="Source Sans Pro"/>
              <a:cs typeface="Source Sans Pro"/>
              <a:sym typeface="Source Sans Pro"/>
            </a:endParaRPr>
          </a:p>
          <a:p>
            <a:pPr marL="0" lvl="0" indent="0" algn="l" rtl="0">
              <a:lnSpc>
                <a:spcPct val="115000"/>
              </a:lnSpc>
              <a:spcBef>
                <a:spcPts val="1200"/>
              </a:spcBef>
              <a:spcAft>
                <a:spcPts val="0"/>
              </a:spcAft>
              <a:buClr>
                <a:schemeClr val="dk2"/>
              </a:buClr>
              <a:buSzPts val="1100"/>
              <a:buFont typeface="Arial"/>
              <a:buNone/>
            </a:pPr>
            <a:r>
              <a:rPr lang="en" sz="1000" b="1">
                <a:solidFill>
                  <a:schemeClr val="accent2"/>
                </a:solidFill>
                <a:latin typeface="Source Sans Pro"/>
                <a:ea typeface="Source Sans Pro"/>
                <a:cs typeface="Source Sans Pro"/>
                <a:sym typeface="Source Sans Pro"/>
              </a:rPr>
              <a:t>Total Parameters</a:t>
            </a:r>
            <a:r>
              <a:rPr lang="en" sz="1000">
                <a:solidFill>
                  <a:schemeClr val="accent2"/>
                </a:solidFill>
                <a:latin typeface="Source Sans Pro"/>
                <a:ea typeface="Source Sans Pro"/>
                <a:cs typeface="Source Sans Pro"/>
                <a:sym typeface="Source Sans Pro"/>
              </a:rPr>
              <a:t>: 100,664,986</a:t>
            </a:r>
            <a:endParaRPr sz="1000">
              <a:solidFill>
                <a:schemeClr val="accent2"/>
              </a:solidFill>
              <a:latin typeface="Source Sans Pro"/>
              <a:ea typeface="Source Sans Pro"/>
              <a:cs typeface="Source Sans Pro"/>
              <a:sym typeface="Source Sans Pro"/>
            </a:endParaRPr>
          </a:p>
          <a:p>
            <a:pPr marL="0" lvl="0" indent="0" algn="l" rtl="0">
              <a:lnSpc>
                <a:spcPct val="115000"/>
              </a:lnSpc>
              <a:spcBef>
                <a:spcPts val="1200"/>
              </a:spcBef>
              <a:spcAft>
                <a:spcPts val="0"/>
              </a:spcAft>
              <a:buClr>
                <a:schemeClr val="dk2"/>
              </a:buClr>
              <a:buSzPts val="1100"/>
              <a:buFont typeface="Arial"/>
              <a:buNone/>
            </a:pPr>
            <a:r>
              <a:rPr lang="en" sz="1000" b="1">
                <a:solidFill>
                  <a:schemeClr val="accent2"/>
                </a:solidFill>
                <a:latin typeface="Source Sans Pro"/>
                <a:ea typeface="Source Sans Pro"/>
                <a:cs typeface="Source Sans Pro"/>
                <a:sym typeface="Source Sans Pro"/>
              </a:rPr>
              <a:t>Trainable Parameters</a:t>
            </a:r>
            <a:r>
              <a:rPr lang="en" sz="1000">
                <a:solidFill>
                  <a:schemeClr val="accent2"/>
                </a:solidFill>
                <a:latin typeface="Source Sans Pro"/>
                <a:ea typeface="Source Sans Pro"/>
                <a:cs typeface="Source Sans Pro"/>
                <a:sym typeface="Source Sans Pro"/>
              </a:rPr>
              <a:t>: 25,692,424</a:t>
            </a:r>
            <a:endParaRPr sz="1000">
              <a:solidFill>
                <a:schemeClr val="accent2"/>
              </a:solidFill>
              <a:latin typeface="Source Sans Pro"/>
              <a:ea typeface="Source Sans Pro"/>
              <a:cs typeface="Source Sans Pro"/>
              <a:sym typeface="Source Sans Pro"/>
            </a:endParaRPr>
          </a:p>
          <a:p>
            <a:pPr marL="0" lvl="0" indent="0" algn="l" rtl="0">
              <a:lnSpc>
                <a:spcPct val="115000"/>
              </a:lnSpc>
              <a:spcBef>
                <a:spcPts val="1200"/>
              </a:spcBef>
              <a:spcAft>
                <a:spcPts val="0"/>
              </a:spcAft>
              <a:buClr>
                <a:schemeClr val="dk2"/>
              </a:buClr>
              <a:buSzPts val="1100"/>
              <a:buFont typeface="Arial"/>
              <a:buNone/>
            </a:pPr>
            <a:r>
              <a:rPr lang="en" sz="1000" b="1">
                <a:solidFill>
                  <a:schemeClr val="accent2"/>
                </a:solidFill>
                <a:latin typeface="Source Sans Pro"/>
                <a:ea typeface="Source Sans Pro"/>
                <a:cs typeface="Source Sans Pro"/>
                <a:sym typeface="Source Sans Pro"/>
              </a:rPr>
              <a:t>Non-trainable Parameters:</a:t>
            </a:r>
            <a:r>
              <a:rPr lang="en" sz="1000">
                <a:solidFill>
                  <a:schemeClr val="accent2"/>
                </a:solidFill>
                <a:latin typeface="Source Sans Pro"/>
                <a:ea typeface="Source Sans Pro"/>
                <a:cs typeface="Source Sans Pro"/>
                <a:sym typeface="Source Sans Pro"/>
              </a:rPr>
              <a:t> 23,587,712</a:t>
            </a:r>
            <a:endParaRPr sz="1000">
              <a:solidFill>
                <a:schemeClr val="accent2"/>
              </a:solidFill>
              <a:latin typeface="Source Sans Pro"/>
              <a:ea typeface="Source Sans Pro"/>
              <a:cs typeface="Source Sans Pro"/>
              <a:sym typeface="Source Sans Pro"/>
            </a:endParaRPr>
          </a:p>
          <a:p>
            <a:pPr marL="0" lvl="0" indent="0" algn="l" rtl="0">
              <a:spcBef>
                <a:spcPts val="1200"/>
              </a:spcBef>
              <a:spcAft>
                <a:spcPts val="0"/>
              </a:spcAft>
              <a:buNone/>
            </a:pPr>
            <a:endParaRPr sz="1800">
              <a:solidFill>
                <a:schemeClr val="accent2"/>
              </a:solidFill>
              <a:latin typeface="Source Sans Pro"/>
              <a:ea typeface="Source Sans Pro"/>
              <a:cs typeface="Source Sans Pro"/>
              <a:sym typeface="Source Sans Pro"/>
            </a:endParaRPr>
          </a:p>
        </p:txBody>
      </p:sp>
      <p:sp>
        <p:nvSpPr>
          <p:cNvPr id="222" name="Google Shape;222;p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7"/>
                                        </p:tgtEl>
                                        <p:attrNameLst>
                                          <p:attrName>style.visibility</p:attrName>
                                        </p:attrNameLst>
                                      </p:cBhvr>
                                      <p:to>
                                        <p:strVal val="visible"/>
                                      </p:to>
                                    </p:set>
                                    <p:anim calcmode="lin" valueType="num">
                                      <p:cBhvr additive="base">
                                        <p:cTn id="7" dur="1200"/>
                                        <p:tgtEl>
                                          <p:spTgt spid="217"/>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220"/>
                                        </p:tgtEl>
                                        <p:attrNameLst>
                                          <p:attrName>style.visibility</p:attrName>
                                        </p:attrNameLst>
                                      </p:cBhvr>
                                      <p:to>
                                        <p:strVal val="visible"/>
                                      </p:to>
                                    </p:set>
                                    <p:anim calcmode="lin" valueType="num">
                                      <p:cBhvr additive="base">
                                        <p:cTn id="11" dur="1200"/>
                                        <p:tgtEl>
                                          <p:spTgt spid="220"/>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221">
                                            <p:txEl>
                                              <p:pRg st="0" end="0"/>
                                            </p:txEl>
                                          </p:spTgt>
                                        </p:tgtEl>
                                        <p:attrNameLst>
                                          <p:attrName>style.visibility</p:attrName>
                                        </p:attrNameLst>
                                      </p:cBhvr>
                                      <p:to>
                                        <p:strVal val="visible"/>
                                      </p:to>
                                    </p:set>
                                    <p:anim calcmode="lin" valueType="num">
                                      <p:cBhvr additive="base">
                                        <p:cTn id="15" dur="1200"/>
                                        <p:tgtEl>
                                          <p:spTgt spid="221">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221">
                                            <p:txEl>
                                              <p:pRg st="1" end="1"/>
                                            </p:txEl>
                                          </p:spTgt>
                                        </p:tgtEl>
                                        <p:attrNameLst>
                                          <p:attrName>style.visibility</p:attrName>
                                        </p:attrNameLst>
                                      </p:cBhvr>
                                      <p:to>
                                        <p:strVal val="visible"/>
                                      </p:to>
                                    </p:set>
                                    <p:anim calcmode="lin" valueType="num">
                                      <p:cBhvr additive="base">
                                        <p:cTn id="19" dur="1200"/>
                                        <p:tgtEl>
                                          <p:spTgt spid="221">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221">
                                            <p:txEl>
                                              <p:pRg st="2" end="2"/>
                                            </p:txEl>
                                          </p:spTgt>
                                        </p:tgtEl>
                                        <p:attrNameLst>
                                          <p:attrName>style.visibility</p:attrName>
                                        </p:attrNameLst>
                                      </p:cBhvr>
                                      <p:to>
                                        <p:strVal val="visible"/>
                                      </p:to>
                                    </p:set>
                                    <p:anim calcmode="lin" valueType="num">
                                      <p:cBhvr additive="base">
                                        <p:cTn id="23" dur="1200"/>
                                        <p:tgtEl>
                                          <p:spTgt spid="221">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221">
                                            <p:txEl>
                                              <p:pRg st="3" end="3"/>
                                            </p:txEl>
                                          </p:spTgt>
                                        </p:tgtEl>
                                        <p:attrNameLst>
                                          <p:attrName>style.visibility</p:attrName>
                                        </p:attrNameLst>
                                      </p:cBhvr>
                                      <p:to>
                                        <p:strVal val="visible"/>
                                      </p:to>
                                    </p:set>
                                    <p:anim calcmode="lin" valueType="num">
                                      <p:cBhvr additive="base">
                                        <p:cTn id="27" dur="1200"/>
                                        <p:tgtEl>
                                          <p:spTgt spid="221">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221">
                                            <p:txEl>
                                              <p:pRg st="4" end="4"/>
                                            </p:txEl>
                                          </p:spTgt>
                                        </p:tgtEl>
                                        <p:attrNameLst>
                                          <p:attrName>style.visibility</p:attrName>
                                        </p:attrNameLst>
                                      </p:cBhvr>
                                      <p:to>
                                        <p:strVal val="visible"/>
                                      </p:to>
                                    </p:set>
                                    <p:anim calcmode="lin" valueType="num">
                                      <p:cBhvr additive="base">
                                        <p:cTn id="31" dur="1200"/>
                                        <p:tgtEl>
                                          <p:spTgt spid="221">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221">
                                            <p:txEl>
                                              <p:pRg st="5" end="5"/>
                                            </p:txEl>
                                          </p:spTgt>
                                        </p:tgtEl>
                                        <p:attrNameLst>
                                          <p:attrName>style.visibility</p:attrName>
                                        </p:attrNameLst>
                                      </p:cBhvr>
                                      <p:to>
                                        <p:strVal val="visible"/>
                                      </p:to>
                                    </p:set>
                                    <p:anim calcmode="lin" valueType="num">
                                      <p:cBhvr additive="base">
                                        <p:cTn id="35" dur="1200"/>
                                        <p:tgtEl>
                                          <p:spTgt spid="221">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221">
                                            <p:txEl>
                                              <p:pRg st="6" end="6"/>
                                            </p:txEl>
                                          </p:spTgt>
                                        </p:tgtEl>
                                        <p:attrNameLst>
                                          <p:attrName>style.visibility</p:attrName>
                                        </p:attrNameLst>
                                      </p:cBhvr>
                                      <p:to>
                                        <p:strVal val="visible"/>
                                      </p:to>
                                    </p:set>
                                    <p:anim calcmode="lin" valueType="num">
                                      <p:cBhvr additive="base">
                                        <p:cTn id="39" dur="1200"/>
                                        <p:tgtEl>
                                          <p:spTgt spid="221">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2" fill="hold" nodeType="afterEffect">
                                  <p:stCondLst>
                                    <p:cond delay="0"/>
                                  </p:stCondLst>
                                  <p:childTnLst>
                                    <p:set>
                                      <p:cBhvr>
                                        <p:cTn id="42" dur="1" fill="hold">
                                          <p:stCondLst>
                                            <p:cond delay="0"/>
                                          </p:stCondLst>
                                        </p:cTn>
                                        <p:tgtEl>
                                          <p:spTgt spid="221">
                                            <p:txEl>
                                              <p:pRg st="7" end="7"/>
                                            </p:txEl>
                                          </p:spTgt>
                                        </p:tgtEl>
                                        <p:attrNameLst>
                                          <p:attrName>style.visibility</p:attrName>
                                        </p:attrNameLst>
                                      </p:cBhvr>
                                      <p:to>
                                        <p:strVal val="visible"/>
                                      </p:to>
                                    </p:set>
                                    <p:anim calcmode="lin" valueType="num">
                                      <p:cBhvr additive="base">
                                        <p:cTn id="43" dur="1200"/>
                                        <p:tgtEl>
                                          <p:spTgt spid="221">
                                            <p:txEl>
                                              <p:pRg st="7" end="7"/>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 presetClass="entr" presetSubtype="2" fill="hold" nodeType="afterEffect">
                                  <p:stCondLst>
                                    <p:cond delay="0"/>
                                  </p:stCondLst>
                                  <p:childTnLst>
                                    <p:set>
                                      <p:cBhvr>
                                        <p:cTn id="46" dur="1" fill="hold">
                                          <p:stCondLst>
                                            <p:cond delay="0"/>
                                          </p:stCondLst>
                                        </p:cTn>
                                        <p:tgtEl>
                                          <p:spTgt spid="221">
                                            <p:txEl>
                                              <p:pRg st="8" end="8"/>
                                            </p:txEl>
                                          </p:spTgt>
                                        </p:tgtEl>
                                        <p:attrNameLst>
                                          <p:attrName>style.visibility</p:attrName>
                                        </p:attrNameLst>
                                      </p:cBhvr>
                                      <p:to>
                                        <p:strVal val="visible"/>
                                      </p:to>
                                    </p:set>
                                    <p:anim calcmode="lin" valueType="num">
                                      <p:cBhvr additive="base">
                                        <p:cTn id="47" dur="1200"/>
                                        <p:tgtEl>
                                          <p:spTgt spid="221">
                                            <p:txEl>
                                              <p:pRg st="8" end="8"/>
                                            </p:txEl>
                                          </p:spTgt>
                                        </p:tgtEl>
                                        <p:attrNameLst>
                                          <p:attrName>ppt_x</p:attrName>
                                        </p:attrNameLst>
                                      </p:cBhvr>
                                      <p:tavLst>
                                        <p:tav tm="0">
                                          <p:val>
                                            <p:strVal val="#ppt_x+1"/>
                                          </p:val>
                                        </p:tav>
                                        <p:tav tm="100000">
                                          <p:val>
                                            <p:strVal val="#ppt_x"/>
                                          </p:val>
                                        </p:tav>
                                      </p:tavLst>
                                    </p:anim>
                                  </p:childTnLst>
                                </p:cTn>
                              </p:par>
                            </p:childTnLst>
                          </p:cTn>
                        </p:par>
                        <p:par>
                          <p:cTn id="48" fill="hold">
                            <p:stCondLst>
                              <p:cond delay="13200"/>
                            </p:stCondLst>
                            <p:childTnLst>
                              <p:par>
                                <p:cTn id="49" presetID="23" presetClass="entr" presetSubtype="16" fill="hold" nodeType="afterEffect">
                                  <p:stCondLst>
                                    <p:cond delay="0"/>
                                  </p:stCondLst>
                                  <p:childTnLst>
                                    <p:set>
                                      <p:cBhvr>
                                        <p:cTn id="50" dur="1" fill="hold">
                                          <p:stCondLst>
                                            <p:cond delay="0"/>
                                          </p:stCondLst>
                                        </p:cTn>
                                        <p:tgtEl>
                                          <p:spTgt spid="219"/>
                                        </p:tgtEl>
                                        <p:attrNameLst>
                                          <p:attrName>style.visibility</p:attrName>
                                        </p:attrNameLst>
                                      </p:cBhvr>
                                      <p:to>
                                        <p:strVal val="visible"/>
                                      </p:to>
                                    </p:set>
                                    <p:anim calcmode="lin" valueType="num">
                                      <p:cBhvr additive="base">
                                        <p:cTn id="51" dur="1200"/>
                                        <p:tgtEl>
                                          <p:spTgt spid="219"/>
                                        </p:tgtEl>
                                        <p:attrNameLst>
                                          <p:attrName>ppt_w</p:attrName>
                                        </p:attrNameLst>
                                      </p:cBhvr>
                                      <p:tavLst>
                                        <p:tav tm="0">
                                          <p:val>
                                            <p:strVal val="0"/>
                                          </p:val>
                                        </p:tav>
                                        <p:tav tm="100000">
                                          <p:val>
                                            <p:strVal val="#ppt_w"/>
                                          </p:val>
                                        </p:tav>
                                      </p:tavLst>
                                    </p:anim>
                                    <p:anim calcmode="lin" valueType="num">
                                      <p:cBhvr additive="base">
                                        <p:cTn id="52" dur="1200"/>
                                        <p:tgtEl>
                                          <p:spTgt spid="21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Three - RESNET50</a:t>
            </a:r>
            <a:endParaRPr/>
          </a:p>
        </p:txBody>
      </p:sp>
      <p:pic>
        <p:nvPicPr>
          <p:cNvPr id="228" name="Google Shape;228;p30"/>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229" name="Google Shape;229;p30"/>
          <p:cNvPicPr preferRelativeResize="0"/>
          <p:nvPr/>
        </p:nvPicPr>
        <p:blipFill rotWithShape="1">
          <a:blip r:embed="rId4">
            <a:alphaModFix/>
          </a:blip>
          <a:srcRect t="17225"/>
          <a:stretch/>
        </p:blipFill>
        <p:spPr>
          <a:xfrm>
            <a:off x="849875" y="1894625"/>
            <a:ext cx="7444250" cy="516000"/>
          </a:xfrm>
          <a:prstGeom prst="rect">
            <a:avLst/>
          </a:prstGeom>
          <a:noFill/>
          <a:ln>
            <a:noFill/>
          </a:ln>
        </p:spPr>
      </p:pic>
      <p:pic>
        <p:nvPicPr>
          <p:cNvPr id="230" name="Google Shape;230;p30"/>
          <p:cNvPicPr preferRelativeResize="0"/>
          <p:nvPr/>
        </p:nvPicPr>
        <p:blipFill>
          <a:blip r:embed="rId5">
            <a:alphaModFix/>
          </a:blip>
          <a:stretch>
            <a:fillRect/>
          </a:stretch>
        </p:blipFill>
        <p:spPr>
          <a:xfrm>
            <a:off x="849863" y="2571750"/>
            <a:ext cx="7701825" cy="1084375"/>
          </a:xfrm>
          <a:prstGeom prst="rect">
            <a:avLst/>
          </a:prstGeom>
          <a:noFill/>
          <a:ln>
            <a:noFill/>
          </a:ln>
        </p:spPr>
      </p:pic>
      <p:sp>
        <p:nvSpPr>
          <p:cNvPr id="231" name="Google Shape;231;p3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7"/>
                                        </p:tgtEl>
                                        <p:attrNameLst>
                                          <p:attrName>style.visibility</p:attrName>
                                        </p:attrNameLst>
                                      </p:cBhvr>
                                      <p:to>
                                        <p:strVal val="visible"/>
                                      </p:to>
                                    </p:set>
                                    <p:anim calcmode="lin" valueType="num">
                                      <p:cBhvr additive="base">
                                        <p:cTn id="7" dur="1200"/>
                                        <p:tgtEl>
                                          <p:spTgt spid="227"/>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4" fill="hold" nodeType="afterEffect">
                                  <p:stCondLst>
                                    <p:cond delay="0"/>
                                  </p:stCondLst>
                                  <p:childTnLst>
                                    <p:set>
                                      <p:cBhvr>
                                        <p:cTn id="10" dur="1" fill="hold">
                                          <p:stCondLst>
                                            <p:cond delay="0"/>
                                          </p:stCondLst>
                                        </p:cTn>
                                        <p:tgtEl>
                                          <p:spTgt spid="229"/>
                                        </p:tgtEl>
                                        <p:attrNameLst>
                                          <p:attrName>style.visibility</p:attrName>
                                        </p:attrNameLst>
                                      </p:cBhvr>
                                      <p:to>
                                        <p:strVal val="visible"/>
                                      </p:to>
                                    </p:set>
                                    <p:anim calcmode="lin" valueType="num">
                                      <p:cBhvr additive="base">
                                        <p:cTn id="11" dur="1200"/>
                                        <p:tgtEl>
                                          <p:spTgt spid="229"/>
                                        </p:tgtEl>
                                        <p:attrNameLst>
                                          <p:attrName>ppt_y</p:attrName>
                                        </p:attrNameLst>
                                      </p:cBhvr>
                                      <p:tavLst>
                                        <p:tav tm="0">
                                          <p:val>
                                            <p:strVal val="#ppt_y+1"/>
                                          </p:val>
                                        </p:tav>
                                        <p:tav tm="100000">
                                          <p:val>
                                            <p:strVal val="#ppt_y"/>
                                          </p:val>
                                        </p:tav>
                                      </p:tavLst>
                                    </p:anim>
                                  </p:childTnLst>
                                </p:cTn>
                              </p:par>
                            </p:childTnLst>
                          </p:cTn>
                        </p:par>
                        <p:par>
                          <p:cTn id="12" fill="hold">
                            <p:stCondLst>
                              <p:cond delay="2400"/>
                            </p:stCondLst>
                            <p:childTnLst>
                              <p:par>
                                <p:cTn id="13" presetID="2" presetClass="entr" presetSubtype="4" fill="hold" nodeType="afterEffect">
                                  <p:stCondLst>
                                    <p:cond delay="0"/>
                                  </p:stCondLst>
                                  <p:childTnLst>
                                    <p:set>
                                      <p:cBhvr>
                                        <p:cTn id="14" dur="1" fill="hold">
                                          <p:stCondLst>
                                            <p:cond delay="0"/>
                                          </p:stCondLst>
                                        </p:cTn>
                                        <p:tgtEl>
                                          <p:spTgt spid="230"/>
                                        </p:tgtEl>
                                        <p:attrNameLst>
                                          <p:attrName>style.visibility</p:attrName>
                                        </p:attrNameLst>
                                      </p:cBhvr>
                                      <p:to>
                                        <p:strVal val="visible"/>
                                      </p:to>
                                    </p:set>
                                    <p:anim calcmode="lin" valueType="num">
                                      <p:cBhvr additive="base">
                                        <p:cTn id="15" dur="1200"/>
                                        <p:tgtEl>
                                          <p:spTgt spid="230"/>
                                        </p:tgtEl>
                                        <p:attrNameLst>
                                          <p:attrName>ppt_y</p:attrName>
                                        </p:attrNameLst>
                                      </p:cBhvr>
                                      <p:tavLst>
                                        <p:tav tm="0">
                                          <p:val>
                                            <p:strVal val="#ppt_y+1"/>
                                          </p:val>
                                        </p:tav>
                                        <p:tav tm="100000">
                                          <p:val>
                                            <p:strVal val="#ppt_y"/>
                                          </p:val>
                                        </p:tav>
                                      </p:tavLst>
                                    </p:anim>
                                  </p:childTnLst>
                                </p:cTn>
                              </p:par>
                            </p:childTnLst>
                          </p:cTn>
                        </p:par>
                        <p:par>
                          <p:cTn id="16" fill="hold">
                            <p:stCondLst>
                              <p:cond delay="3600"/>
                            </p:stCondLst>
                            <p:childTnLst>
                              <p:par>
                                <p:cTn id="17" presetID="23" presetClass="entr" presetSubtype="16" fill="hold" nodeType="afterEffect">
                                  <p:stCondLst>
                                    <p:cond delay="0"/>
                                  </p:stCondLst>
                                  <p:childTnLst>
                                    <p:set>
                                      <p:cBhvr>
                                        <p:cTn id="18" dur="1" fill="hold">
                                          <p:stCondLst>
                                            <p:cond delay="0"/>
                                          </p:stCondLst>
                                        </p:cTn>
                                        <p:tgtEl>
                                          <p:spTgt spid="228"/>
                                        </p:tgtEl>
                                        <p:attrNameLst>
                                          <p:attrName>style.visibility</p:attrName>
                                        </p:attrNameLst>
                                      </p:cBhvr>
                                      <p:to>
                                        <p:strVal val="visible"/>
                                      </p:to>
                                    </p:set>
                                    <p:anim calcmode="lin" valueType="num">
                                      <p:cBhvr additive="base">
                                        <p:cTn id="19" dur="1200"/>
                                        <p:tgtEl>
                                          <p:spTgt spid="228"/>
                                        </p:tgtEl>
                                        <p:attrNameLst>
                                          <p:attrName>ppt_w</p:attrName>
                                        </p:attrNameLst>
                                      </p:cBhvr>
                                      <p:tavLst>
                                        <p:tav tm="0">
                                          <p:val>
                                            <p:strVal val="0"/>
                                          </p:val>
                                        </p:tav>
                                        <p:tav tm="100000">
                                          <p:val>
                                            <p:strVal val="#ppt_w"/>
                                          </p:val>
                                        </p:tav>
                                      </p:tavLst>
                                    </p:anim>
                                    <p:anim calcmode="lin" valueType="num">
                                      <p:cBhvr additive="base">
                                        <p:cTn id="20" dur="1200"/>
                                        <p:tgtEl>
                                          <p:spTgt spid="22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Three - RESNET50</a:t>
            </a:r>
            <a:endParaRPr/>
          </a:p>
        </p:txBody>
      </p:sp>
      <p:pic>
        <p:nvPicPr>
          <p:cNvPr id="237" name="Google Shape;237;p31"/>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238" name="Google Shape;238;p31"/>
          <p:cNvPicPr preferRelativeResize="0"/>
          <p:nvPr/>
        </p:nvPicPr>
        <p:blipFill>
          <a:blip r:embed="rId4">
            <a:alphaModFix/>
          </a:blip>
          <a:stretch>
            <a:fillRect/>
          </a:stretch>
        </p:blipFill>
        <p:spPr>
          <a:xfrm>
            <a:off x="311700" y="1153738"/>
            <a:ext cx="4283625" cy="3770275"/>
          </a:xfrm>
          <a:prstGeom prst="rect">
            <a:avLst/>
          </a:prstGeom>
          <a:noFill/>
          <a:ln>
            <a:noFill/>
          </a:ln>
        </p:spPr>
      </p:pic>
      <p:sp>
        <p:nvSpPr>
          <p:cNvPr id="239" name="Google Shape;239;p31"/>
          <p:cNvSpPr txBox="1"/>
          <p:nvPr/>
        </p:nvSpPr>
        <p:spPr>
          <a:xfrm>
            <a:off x="4805375" y="1153750"/>
            <a:ext cx="4088100" cy="3840300"/>
          </a:xfrm>
          <a:prstGeom prst="rect">
            <a:avLst/>
          </a:prstGeom>
          <a:noFill/>
          <a:ln>
            <a:noFill/>
          </a:ln>
        </p:spPr>
        <p:txBody>
          <a:bodyPr spcFirstLastPara="1" wrap="square" lIns="171450" tIns="91425" rIns="91425" bIns="91425" anchor="t" anchorCtr="0">
            <a:noAutofit/>
          </a:bodyPr>
          <a:lstStyle/>
          <a:p>
            <a:pPr marL="0" lvl="0" indent="-171450" algn="l" rtl="0">
              <a:lnSpc>
                <a:spcPct val="100000"/>
              </a:lnSpc>
              <a:spcBef>
                <a:spcPts val="0"/>
              </a:spcBef>
              <a:spcAft>
                <a:spcPts val="0"/>
              </a:spcAft>
              <a:buClr>
                <a:schemeClr val="accent2"/>
              </a:buClr>
              <a:buSzPts val="900"/>
              <a:buFont typeface="Source Sans Pro"/>
              <a:buChar char="➔"/>
            </a:pPr>
            <a:r>
              <a:rPr lang="en" sz="900" b="1">
                <a:solidFill>
                  <a:schemeClr val="accent2"/>
                </a:solidFill>
                <a:latin typeface="Source Sans Pro"/>
                <a:ea typeface="Source Sans Pro"/>
                <a:cs typeface="Source Sans Pro"/>
                <a:sym typeface="Source Sans Pro"/>
              </a:rPr>
              <a:t>High Correct Predictions:</a:t>
            </a:r>
            <a:endParaRPr sz="900" b="1">
              <a:solidFill>
                <a:schemeClr val="accent2"/>
              </a:solidFill>
              <a:latin typeface="Source Sans Pro"/>
              <a:ea typeface="Source Sans Pro"/>
              <a:cs typeface="Source Sans Pro"/>
              <a:sym typeface="Source Sans Pro"/>
            </a:endParaRPr>
          </a:p>
          <a:p>
            <a:pPr marL="0" lvl="0" indent="0" algn="l" rtl="0">
              <a:lnSpc>
                <a:spcPct val="100000"/>
              </a:lnSpc>
              <a:spcBef>
                <a:spcPts val="1200"/>
              </a:spcBef>
              <a:spcAft>
                <a:spcPts val="0"/>
              </a:spcAft>
              <a:buNone/>
            </a:pPr>
            <a:r>
              <a:rPr lang="en" sz="900">
                <a:solidFill>
                  <a:schemeClr val="accent2"/>
                </a:solidFill>
                <a:latin typeface="Source Sans Pro"/>
                <a:ea typeface="Source Sans Pro"/>
                <a:cs typeface="Source Sans Pro"/>
                <a:sym typeface="Source Sans Pro"/>
              </a:rPr>
              <a:t>The model accurately predicted 'dyed lifted polyps' (102), 'normal-cecum’' (99), and 'normal pylorus' (98)’with high counts, indicating strong performance in recognizing these classes.</a:t>
            </a:r>
            <a:endParaRPr sz="900">
              <a:solidFill>
                <a:schemeClr val="accent2"/>
              </a:solidFill>
              <a:latin typeface="Source Sans Pro"/>
              <a:ea typeface="Source Sans Pro"/>
              <a:cs typeface="Source Sans Pro"/>
              <a:sym typeface="Source Sans Pro"/>
            </a:endParaRPr>
          </a:p>
          <a:p>
            <a:pPr marL="0" lvl="0" indent="-171450" algn="l" rtl="0">
              <a:lnSpc>
                <a:spcPct val="100000"/>
              </a:lnSpc>
              <a:spcBef>
                <a:spcPts val="1200"/>
              </a:spcBef>
              <a:spcAft>
                <a:spcPts val="0"/>
              </a:spcAft>
              <a:buClr>
                <a:schemeClr val="accent2"/>
              </a:buClr>
              <a:buSzPts val="900"/>
              <a:buFont typeface="Source Sans Pro"/>
              <a:buChar char="➔"/>
            </a:pPr>
            <a:r>
              <a:rPr lang="en" sz="900" b="1">
                <a:solidFill>
                  <a:schemeClr val="accent2"/>
                </a:solidFill>
                <a:latin typeface="Source Sans Pro"/>
                <a:ea typeface="Source Sans Pro"/>
                <a:cs typeface="Source Sans Pro"/>
                <a:sym typeface="Source Sans Pro"/>
              </a:rPr>
              <a:t>Confusion between Similar Classes:</a:t>
            </a:r>
            <a:endParaRPr sz="900" b="1">
              <a:solidFill>
                <a:schemeClr val="accent2"/>
              </a:solidFill>
              <a:latin typeface="Source Sans Pro"/>
              <a:ea typeface="Source Sans Pro"/>
              <a:cs typeface="Source Sans Pro"/>
              <a:sym typeface="Source Sans Pro"/>
            </a:endParaRPr>
          </a:p>
          <a:p>
            <a:pPr marL="0" lvl="0" indent="0" algn="l" rtl="0">
              <a:lnSpc>
                <a:spcPct val="100000"/>
              </a:lnSpc>
              <a:spcBef>
                <a:spcPts val="1200"/>
              </a:spcBef>
              <a:spcAft>
                <a:spcPts val="0"/>
              </a:spcAft>
              <a:buNone/>
            </a:pPr>
            <a:r>
              <a:rPr lang="en" sz="900">
                <a:solidFill>
                  <a:schemeClr val="accent2"/>
                </a:solidFill>
                <a:latin typeface="Source Sans Pro"/>
                <a:ea typeface="Source Sans Pro"/>
                <a:cs typeface="Source Sans Pro"/>
                <a:sym typeface="Source Sans Pro"/>
              </a:rPr>
              <a:t>Confusion occurred between 'dyed-lifted-polyps' and 'dyed-resection-margins' (19 instances), and between 'normal-cecum' and 'ulcerative-colitis' (2 instances). This suggests similarities or overlapping features between these classes, leading to misclassifications.</a:t>
            </a:r>
            <a:endParaRPr sz="900">
              <a:solidFill>
                <a:schemeClr val="accent2"/>
              </a:solidFill>
              <a:latin typeface="Source Sans Pro"/>
              <a:ea typeface="Source Sans Pro"/>
              <a:cs typeface="Source Sans Pro"/>
              <a:sym typeface="Source Sans Pro"/>
            </a:endParaRPr>
          </a:p>
          <a:p>
            <a:pPr marL="0" lvl="0" indent="-171450" algn="l" rtl="0">
              <a:lnSpc>
                <a:spcPct val="100000"/>
              </a:lnSpc>
              <a:spcBef>
                <a:spcPts val="1200"/>
              </a:spcBef>
              <a:spcAft>
                <a:spcPts val="0"/>
              </a:spcAft>
              <a:buClr>
                <a:schemeClr val="accent2"/>
              </a:buClr>
              <a:buSzPts val="900"/>
              <a:buFont typeface="Source Sans Pro"/>
              <a:buChar char="➔"/>
            </a:pPr>
            <a:r>
              <a:rPr lang="en" sz="900" b="1">
                <a:solidFill>
                  <a:schemeClr val="accent2"/>
                </a:solidFill>
                <a:latin typeface="Source Sans Pro"/>
                <a:ea typeface="Source Sans Pro"/>
                <a:cs typeface="Source Sans Pro"/>
                <a:sym typeface="Source Sans Pro"/>
              </a:rPr>
              <a:t>Rare Misclassifications:</a:t>
            </a:r>
            <a:endParaRPr sz="900" b="1">
              <a:solidFill>
                <a:schemeClr val="accent2"/>
              </a:solidFill>
              <a:latin typeface="Source Sans Pro"/>
              <a:ea typeface="Source Sans Pro"/>
              <a:cs typeface="Source Sans Pro"/>
              <a:sym typeface="Source Sans Pro"/>
            </a:endParaRPr>
          </a:p>
          <a:p>
            <a:pPr marL="0" lvl="0" indent="0" algn="l" rtl="0">
              <a:lnSpc>
                <a:spcPct val="100000"/>
              </a:lnSpc>
              <a:spcBef>
                <a:spcPts val="1200"/>
              </a:spcBef>
              <a:spcAft>
                <a:spcPts val="0"/>
              </a:spcAft>
              <a:buNone/>
            </a:pPr>
            <a:r>
              <a:rPr lang="en" sz="900">
                <a:solidFill>
                  <a:schemeClr val="accent2"/>
                </a:solidFill>
                <a:latin typeface="Source Sans Pro"/>
                <a:ea typeface="Source Sans Pro"/>
                <a:cs typeface="Source Sans Pro"/>
                <a:sym typeface="Source Sans Pro"/>
              </a:rPr>
              <a:t>Some classes experienced rare misclassifications, such as 'normal-z-line' being predicted as 'esophagitis' (7 instances) and 'polyps' being predicted as 'normal-cecum' (8 instances), indicating potential areas for model improvement.</a:t>
            </a:r>
            <a:endParaRPr sz="900">
              <a:solidFill>
                <a:schemeClr val="accent2"/>
              </a:solidFill>
              <a:latin typeface="Source Sans Pro"/>
              <a:ea typeface="Source Sans Pro"/>
              <a:cs typeface="Source Sans Pro"/>
              <a:sym typeface="Source Sans Pro"/>
            </a:endParaRPr>
          </a:p>
          <a:p>
            <a:pPr marL="0" lvl="0" indent="-171450" algn="l" rtl="0">
              <a:lnSpc>
                <a:spcPct val="100000"/>
              </a:lnSpc>
              <a:spcBef>
                <a:spcPts val="1200"/>
              </a:spcBef>
              <a:spcAft>
                <a:spcPts val="0"/>
              </a:spcAft>
              <a:buClr>
                <a:schemeClr val="accent2"/>
              </a:buClr>
              <a:buSzPts val="900"/>
              <a:buFont typeface="Source Sans Pro"/>
              <a:buChar char="➔"/>
            </a:pPr>
            <a:r>
              <a:rPr lang="en" sz="900" b="1">
                <a:solidFill>
                  <a:schemeClr val="accent2"/>
                </a:solidFill>
                <a:latin typeface="Source Sans Pro"/>
                <a:ea typeface="Source Sans Pro"/>
                <a:cs typeface="Source Sans Pro"/>
                <a:sym typeface="Source Sans Pro"/>
              </a:rPr>
              <a:t>Misclassification of Rare Classes:</a:t>
            </a:r>
            <a:endParaRPr sz="900" b="1">
              <a:solidFill>
                <a:schemeClr val="accent2"/>
              </a:solidFill>
              <a:latin typeface="Source Sans Pro"/>
              <a:ea typeface="Source Sans Pro"/>
              <a:cs typeface="Source Sans Pro"/>
              <a:sym typeface="Source Sans Pro"/>
            </a:endParaRPr>
          </a:p>
          <a:p>
            <a:pPr marL="0" lvl="0" indent="0" algn="l" rtl="0">
              <a:lnSpc>
                <a:spcPct val="100000"/>
              </a:lnSpc>
              <a:spcBef>
                <a:spcPts val="1200"/>
              </a:spcBef>
              <a:spcAft>
                <a:spcPts val="1200"/>
              </a:spcAft>
              <a:buNone/>
            </a:pPr>
            <a:r>
              <a:rPr lang="en" sz="900">
                <a:solidFill>
                  <a:schemeClr val="accent2"/>
                </a:solidFill>
                <a:latin typeface="Source Sans Pro"/>
                <a:ea typeface="Source Sans Pro"/>
                <a:cs typeface="Source Sans Pro"/>
                <a:sym typeface="Source Sans Pro"/>
              </a:rPr>
              <a:t>The class 'esophagitis' was occasionally misclassified as 'normal-z-line' (16 instances), possibly due to their similar visual characteristics, requiring further investigation to improve the model's performance on distinguishing between them.</a:t>
            </a:r>
            <a:endParaRPr sz="900">
              <a:solidFill>
                <a:schemeClr val="accent2"/>
              </a:solidFill>
              <a:latin typeface="Source Sans Pro"/>
              <a:ea typeface="Source Sans Pro"/>
              <a:cs typeface="Source Sans Pro"/>
              <a:sym typeface="Source Sans Pro"/>
            </a:endParaRPr>
          </a:p>
        </p:txBody>
      </p:sp>
      <p:sp>
        <p:nvSpPr>
          <p:cNvPr id="240" name="Google Shape;240;p3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2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238"/>
                                        </p:tgtEl>
                                        <p:attrNameLst>
                                          <p:attrName>style.visibility</p:attrName>
                                        </p:attrNameLst>
                                      </p:cBhvr>
                                      <p:to>
                                        <p:strVal val="visible"/>
                                      </p:to>
                                    </p:set>
                                    <p:anim calcmode="lin" valueType="num">
                                      <p:cBhvr additive="base">
                                        <p:cTn id="11" dur="1200"/>
                                        <p:tgtEl>
                                          <p:spTgt spid="238"/>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239">
                                            <p:txEl>
                                              <p:pRg st="0" end="0"/>
                                            </p:txEl>
                                          </p:spTgt>
                                        </p:tgtEl>
                                        <p:attrNameLst>
                                          <p:attrName>style.visibility</p:attrName>
                                        </p:attrNameLst>
                                      </p:cBhvr>
                                      <p:to>
                                        <p:strVal val="visible"/>
                                      </p:to>
                                    </p:set>
                                    <p:anim calcmode="lin" valueType="num">
                                      <p:cBhvr additive="base">
                                        <p:cTn id="15" dur="1200"/>
                                        <p:tgtEl>
                                          <p:spTgt spid="239">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239">
                                            <p:txEl>
                                              <p:pRg st="1" end="1"/>
                                            </p:txEl>
                                          </p:spTgt>
                                        </p:tgtEl>
                                        <p:attrNameLst>
                                          <p:attrName>style.visibility</p:attrName>
                                        </p:attrNameLst>
                                      </p:cBhvr>
                                      <p:to>
                                        <p:strVal val="visible"/>
                                      </p:to>
                                    </p:set>
                                    <p:anim calcmode="lin" valueType="num">
                                      <p:cBhvr additive="base">
                                        <p:cTn id="19" dur="1200"/>
                                        <p:tgtEl>
                                          <p:spTgt spid="239">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239">
                                            <p:txEl>
                                              <p:pRg st="2" end="2"/>
                                            </p:txEl>
                                          </p:spTgt>
                                        </p:tgtEl>
                                        <p:attrNameLst>
                                          <p:attrName>style.visibility</p:attrName>
                                        </p:attrNameLst>
                                      </p:cBhvr>
                                      <p:to>
                                        <p:strVal val="visible"/>
                                      </p:to>
                                    </p:set>
                                    <p:anim calcmode="lin" valueType="num">
                                      <p:cBhvr additive="base">
                                        <p:cTn id="23" dur="1200"/>
                                        <p:tgtEl>
                                          <p:spTgt spid="239">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239">
                                            <p:txEl>
                                              <p:pRg st="3" end="3"/>
                                            </p:txEl>
                                          </p:spTgt>
                                        </p:tgtEl>
                                        <p:attrNameLst>
                                          <p:attrName>style.visibility</p:attrName>
                                        </p:attrNameLst>
                                      </p:cBhvr>
                                      <p:to>
                                        <p:strVal val="visible"/>
                                      </p:to>
                                    </p:set>
                                    <p:anim calcmode="lin" valueType="num">
                                      <p:cBhvr additive="base">
                                        <p:cTn id="27" dur="1200"/>
                                        <p:tgtEl>
                                          <p:spTgt spid="239">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239">
                                            <p:txEl>
                                              <p:pRg st="4" end="4"/>
                                            </p:txEl>
                                          </p:spTgt>
                                        </p:tgtEl>
                                        <p:attrNameLst>
                                          <p:attrName>style.visibility</p:attrName>
                                        </p:attrNameLst>
                                      </p:cBhvr>
                                      <p:to>
                                        <p:strVal val="visible"/>
                                      </p:to>
                                    </p:set>
                                    <p:anim calcmode="lin" valueType="num">
                                      <p:cBhvr additive="base">
                                        <p:cTn id="31" dur="1200"/>
                                        <p:tgtEl>
                                          <p:spTgt spid="239">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239">
                                            <p:txEl>
                                              <p:pRg st="5" end="5"/>
                                            </p:txEl>
                                          </p:spTgt>
                                        </p:tgtEl>
                                        <p:attrNameLst>
                                          <p:attrName>style.visibility</p:attrName>
                                        </p:attrNameLst>
                                      </p:cBhvr>
                                      <p:to>
                                        <p:strVal val="visible"/>
                                      </p:to>
                                    </p:set>
                                    <p:anim calcmode="lin" valueType="num">
                                      <p:cBhvr additive="base">
                                        <p:cTn id="35" dur="1200"/>
                                        <p:tgtEl>
                                          <p:spTgt spid="239">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239">
                                            <p:txEl>
                                              <p:pRg st="6" end="6"/>
                                            </p:txEl>
                                          </p:spTgt>
                                        </p:tgtEl>
                                        <p:attrNameLst>
                                          <p:attrName>style.visibility</p:attrName>
                                        </p:attrNameLst>
                                      </p:cBhvr>
                                      <p:to>
                                        <p:strVal val="visible"/>
                                      </p:to>
                                    </p:set>
                                    <p:anim calcmode="lin" valueType="num">
                                      <p:cBhvr additive="base">
                                        <p:cTn id="39" dur="1200"/>
                                        <p:tgtEl>
                                          <p:spTgt spid="239">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2" fill="hold" nodeType="afterEffect">
                                  <p:stCondLst>
                                    <p:cond delay="0"/>
                                  </p:stCondLst>
                                  <p:childTnLst>
                                    <p:set>
                                      <p:cBhvr>
                                        <p:cTn id="42" dur="1" fill="hold">
                                          <p:stCondLst>
                                            <p:cond delay="0"/>
                                          </p:stCondLst>
                                        </p:cTn>
                                        <p:tgtEl>
                                          <p:spTgt spid="239">
                                            <p:txEl>
                                              <p:pRg st="7" end="7"/>
                                            </p:txEl>
                                          </p:spTgt>
                                        </p:tgtEl>
                                        <p:attrNameLst>
                                          <p:attrName>style.visibility</p:attrName>
                                        </p:attrNameLst>
                                      </p:cBhvr>
                                      <p:to>
                                        <p:strVal val="visible"/>
                                      </p:to>
                                    </p:set>
                                    <p:anim calcmode="lin" valueType="num">
                                      <p:cBhvr additive="base">
                                        <p:cTn id="43" dur="1200"/>
                                        <p:tgtEl>
                                          <p:spTgt spid="239">
                                            <p:txEl>
                                              <p:pRg st="7" end="7"/>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3" presetClass="entr" presetSubtype="16" fill="hold" nodeType="afterEffect">
                                  <p:stCondLst>
                                    <p:cond delay="0"/>
                                  </p:stCondLst>
                                  <p:childTnLst>
                                    <p:set>
                                      <p:cBhvr>
                                        <p:cTn id="46" dur="1" fill="hold">
                                          <p:stCondLst>
                                            <p:cond delay="0"/>
                                          </p:stCondLst>
                                        </p:cTn>
                                        <p:tgtEl>
                                          <p:spTgt spid="237"/>
                                        </p:tgtEl>
                                        <p:attrNameLst>
                                          <p:attrName>style.visibility</p:attrName>
                                        </p:attrNameLst>
                                      </p:cBhvr>
                                      <p:to>
                                        <p:strVal val="visible"/>
                                      </p:to>
                                    </p:set>
                                    <p:anim calcmode="lin" valueType="num">
                                      <p:cBhvr additive="base">
                                        <p:cTn id="47" dur="1200"/>
                                        <p:tgtEl>
                                          <p:spTgt spid="237"/>
                                        </p:tgtEl>
                                        <p:attrNameLst>
                                          <p:attrName>ppt_w</p:attrName>
                                        </p:attrNameLst>
                                      </p:cBhvr>
                                      <p:tavLst>
                                        <p:tav tm="0">
                                          <p:val>
                                            <p:strVal val="0"/>
                                          </p:val>
                                        </p:tav>
                                        <p:tav tm="100000">
                                          <p:val>
                                            <p:strVal val="#ppt_w"/>
                                          </p:val>
                                        </p:tav>
                                      </p:tavLst>
                                    </p:anim>
                                    <p:anim calcmode="lin" valueType="num">
                                      <p:cBhvr additive="base">
                                        <p:cTn id="48" dur="1200"/>
                                        <p:tgtEl>
                                          <p:spTgt spid="23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About</a:t>
            </a:r>
            <a:endParaRPr/>
          </a:p>
        </p:txBody>
      </p:sp>
      <p:sp>
        <p:nvSpPr>
          <p:cNvPr id="68" name="Google Shape;68;p14"/>
          <p:cNvSpPr txBox="1">
            <a:spLocks noGrp="1"/>
          </p:cNvSpPr>
          <p:nvPr>
            <p:ph type="body" idx="1"/>
          </p:nvPr>
        </p:nvSpPr>
        <p:spPr>
          <a:xfrm>
            <a:off x="311700" y="1341375"/>
            <a:ext cx="8520600" cy="3416400"/>
          </a:xfrm>
          <a:prstGeom prst="rect">
            <a:avLst/>
          </a:prstGeom>
        </p:spPr>
        <p:txBody>
          <a:bodyPr spcFirstLastPara="1" wrap="square" lIns="91425" tIns="91425" rIns="91425" bIns="91425" anchor="t" anchorCtr="0">
            <a:normAutofit lnSpcReduction="10000"/>
          </a:bodyPr>
          <a:lstStyle/>
          <a:p>
            <a:pPr marL="457200" lvl="0" indent="-323850" algn="l" rtl="0">
              <a:lnSpc>
                <a:spcPct val="150000"/>
              </a:lnSpc>
              <a:spcBef>
                <a:spcPts val="0"/>
              </a:spcBef>
              <a:spcAft>
                <a:spcPts val="0"/>
              </a:spcAft>
              <a:buClr>
                <a:schemeClr val="accent2"/>
              </a:buClr>
              <a:buSzPts val="1500"/>
              <a:buChar char="➔"/>
            </a:pPr>
            <a:r>
              <a:rPr lang="en" sz="1500">
                <a:solidFill>
                  <a:schemeClr val="accent2"/>
                </a:solidFill>
              </a:rPr>
              <a:t>Gastrointestinal (GI) diseases are widespread and strain healthcare systems. These conditions create patient discomfort and can lead to serious health problems.</a:t>
            </a:r>
            <a:endParaRPr sz="1500">
              <a:solidFill>
                <a:schemeClr val="accent2"/>
              </a:solidFill>
            </a:endParaRPr>
          </a:p>
          <a:p>
            <a:pPr marL="457200" lvl="0" indent="-323850" algn="l" rtl="0">
              <a:lnSpc>
                <a:spcPct val="150000"/>
              </a:lnSpc>
              <a:spcBef>
                <a:spcPts val="0"/>
              </a:spcBef>
              <a:spcAft>
                <a:spcPts val="0"/>
              </a:spcAft>
              <a:buClr>
                <a:schemeClr val="accent2"/>
              </a:buClr>
              <a:buSzPts val="1500"/>
              <a:buChar char="➔"/>
            </a:pPr>
            <a:r>
              <a:rPr lang="en" sz="1500">
                <a:solidFill>
                  <a:schemeClr val="accent2"/>
                </a:solidFill>
              </a:rPr>
              <a:t>Traditional diagnosis often uses invasive endoscopies. These procedures are expensive, time-consuming, and uncomfortable.</a:t>
            </a:r>
            <a:endParaRPr sz="1500">
              <a:solidFill>
                <a:schemeClr val="accent2"/>
              </a:solidFill>
            </a:endParaRPr>
          </a:p>
          <a:p>
            <a:pPr marL="457200" lvl="0" indent="-323850" algn="l" rtl="0">
              <a:lnSpc>
                <a:spcPct val="150000"/>
              </a:lnSpc>
              <a:spcBef>
                <a:spcPts val="0"/>
              </a:spcBef>
              <a:spcAft>
                <a:spcPts val="0"/>
              </a:spcAft>
              <a:buClr>
                <a:schemeClr val="accent2"/>
              </a:buClr>
              <a:buSzPts val="1500"/>
              <a:buChar char="➔"/>
            </a:pPr>
            <a:r>
              <a:rPr lang="en" sz="1500">
                <a:solidFill>
                  <a:schemeClr val="accent2"/>
                </a:solidFill>
              </a:rPr>
              <a:t>This project develops an image-based, machine learning tool to classify GI diseases. It aims to be a non-invasive solution  to aid medical professionals.</a:t>
            </a:r>
            <a:endParaRPr sz="1500">
              <a:solidFill>
                <a:schemeClr val="accent2"/>
              </a:solidFill>
            </a:endParaRPr>
          </a:p>
          <a:p>
            <a:pPr marL="457200" lvl="0" indent="-323850" algn="l" rtl="0">
              <a:lnSpc>
                <a:spcPct val="150000"/>
              </a:lnSpc>
              <a:spcBef>
                <a:spcPts val="0"/>
              </a:spcBef>
              <a:spcAft>
                <a:spcPts val="0"/>
              </a:spcAft>
              <a:buClr>
                <a:schemeClr val="accent2"/>
              </a:buClr>
              <a:buSzPts val="1500"/>
              <a:buChar char="➔"/>
            </a:pPr>
            <a:r>
              <a:rPr lang="en" sz="1500">
                <a:solidFill>
                  <a:schemeClr val="accent2"/>
                </a:solidFill>
              </a:rPr>
              <a:t>A successful system could enhance diagnosis, increase accessibility of expert knowledge, reduce the need for endoscopies, and improve healthcare efficiency.</a:t>
            </a:r>
            <a:endParaRPr sz="1500">
              <a:solidFill>
                <a:schemeClr val="accent2"/>
              </a:solidFill>
            </a:endParaRPr>
          </a:p>
          <a:p>
            <a:pPr marL="457200" lvl="0" indent="-323850" algn="l" rtl="0">
              <a:lnSpc>
                <a:spcPct val="150000"/>
              </a:lnSpc>
              <a:spcBef>
                <a:spcPts val="0"/>
              </a:spcBef>
              <a:spcAft>
                <a:spcPts val="0"/>
              </a:spcAft>
              <a:buClr>
                <a:schemeClr val="accent2"/>
              </a:buClr>
              <a:buSzPts val="1500"/>
              <a:buChar char="➔"/>
            </a:pPr>
            <a:r>
              <a:rPr lang="en" sz="1500">
                <a:solidFill>
                  <a:schemeClr val="accent2"/>
                </a:solidFill>
              </a:rPr>
              <a:t>We need a reliable, efficient way to classify GI diseases using endoscopic images to support faster, more accurate diagnoses.</a:t>
            </a:r>
            <a:endParaRPr sz="1500">
              <a:solidFill>
                <a:schemeClr val="accent2"/>
              </a:solidFill>
            </a:endParaRPr>
          </a:p>
        </p:txBody>
      </p:sp>
      <p:pic>
        <p:nvPicPr>
          <p:cNvPr id="69" name="Google Shape;69;p14"/>
          <p:cNvPicPr preferRelativeResize="0"/>
          <p:nvPr/>
        </p:nvPicPr>
        <p:blipFill>
          <a:blip r:embed="rId3">
            <a:alphaModFix/>
          </a:blip>
          <a:stretch>
            <a:fillRect/>
          </a:stretch>
        </p:blipFill>
        <p:spPr>
          <a:xfrm>
            <a:off x="8129878" y="122588"/>
            <a:ext cx="702425" cy="1268275"/>
          </a:xfrm>
          <a:prstGeom prst="rect">
            <a:avLst/>
          </a:prstGeom>
          <a:noFill/>
          <a:ln>
            <a:noFill/>
          </a:ln>
        </p:spPr>
      </p:pic>
      <p:sp>
        <p:nvSpPr>
          <p:cNvPr id="70" name="Google Shape;70;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1200"/>
                                        <p:tgtEl>
                                          <p:spTgt spid="67"/>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68">
                                            <p:txEl>
                                              <p:pRg st="0" end="0"/>
                                            </p:txEl>
                                          </p:spTgt>
                                        </p:tgtEl>
                                        <p:attrNameLst>
                                          <p:attrName>style.visibility</p:attrName>
                                        </p:attrNameLst>
                                      </p:cBhvr>
                                      <p:to>
                                        <p:strVal val="visible"/>
                                      </p:to>
                                    </p:set>
                                    <p:anim calcmode="lin" valueType="num">
                                      <p:cBhvr additive="base">
                                        <p:cTn id="11" dur="1200"/>
                                        <p:tgtEl>
                                          <p:spTgt spid="68">
                                            <p:txEl>
                                              <p:pRg st="0" end="0"/>
                                            </p:txEl>
                                          </p:spTgt>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8" fill="hold" nodeType="afterEffect">
                                  <p:stCondLst>
                                    <p:cond delay="0"/>
                                  </p:stCondLst>
                                  <p:childTnLst>
                                    <p:set>
                                      <p:cBhvr>
                                        <p:cTn id="14" dur="1" fill="hold">
                                          <p:stCondLst>
                                            <p:cond delay="0"/>
                                          </p:stCondLst>
                                        </p:cTn>
                                        <p:tgtEl>
                                          <p:spTgt spid="68">
                                            <p:txEl>
                                              <p:pRg st="1" end="1"/>
                                            </p:txEl>
                                          </p:spTgt>
                                        </p:tgtEl>
                                        <p:attrNameLst>
                                          <p:attrName>style.visibility</p:attrName>
                                        </p:attrNameLst>
                                      </p:cBhvr>
                                      <p:to>
                                        <p:strVal val="visible"/>
                                      </p:to>
                                    </p:set>
                                    <p:anim calcmode="lin" valueType="num">
                                      <p:cBhvr additive="base">
                                        <p:cTn id="15" dur="1200"/>
                                        <p:tgtEl>
                                          <p:spTgt spid="68">
                                            <p:txEl>
                                              <p:pRg st="1" end="1"/>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8" fill="hold" nodeType="afterEffect">
                                  <p:stCondLst>
                                    <p:cond delay="0"/>
                                  </p:stCondLst>
                                  <p:childTnLst>
                                    <p:set>
                                      <p:cBhvr>
                                        <p:cTn id="18" dur="1" fill="hold">
                                          <p:stCondLst>
                                            <p:cond delay="0"/>
                                          </p:stCondLst>
                                        </p:cTn>
                                        <p:tgtEl>
                                          <p:spTgt spid="68">
                                            <p:txEl>
                                              <p:pRg st="2" end="2"/>
                                            </p:txEl>
                                          </p:spTgt>
                                        </p:tgtEl>
                                        <p:attrNameLst>
                                          <p:attrName>style.visibility</p:attrName>
                                        </p:attrNameLst>
                                      </p:cBhvr>
                                      <p:to>
                                        <p:strVal val="visible"/>
                                      </p:to>
                                    </p:set>
                                    <p:anim calcmode="lin" valueType="num">
                                      <p:cBhvr additive="base">
                                        <p:cTn id="19" dur="1200"/>
                                        <p:tgtEl>
                                          <p:spTgt spid="68">
                                            <p:txEl>
                                              <p:pRg st="2" end="2"/>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8" fill="hold" nodeType="afterEffect">
                                  <p:stCondLst>
                                    <p:cond delay="0"/>
                                  </p:stCondLst>
                                  <p:childTnLst>
                                    <p:set>
                                      <p:cBhvr>
                                        <p:cTn id="22" dur="1" fill="hold">
                                          <p:stCondLst>
                                            <p:cond delay="0"/>
                                          </p:stCondLst>
                                        </p:cTn>
                                        <p:tgtEl>
                                          <p:spTgt spid="68">
                                            <p:txEl>
                                              <p:pRg st="3" end="3"/>
                                            </p:txEl>
                                          </p:spTgt>
                                        </p:tgtEl>
                                        <p:attrNameLst>
                                          <p:attrName>style.visibility</p:attrName>
                                        </p:attrNameLst>
                                      </p:cBhvr>
                                      <p:to>
                                        <p:strVal val="visible"/>
                                      </p:to>
                                    </p:set>
                                    <p:anim calcmode="lin" valueType="num">
                                      <p:cBhvr additive="base">
                                        <p:cTn id="23" dur="1200"/>
                                        <p:tgtEl>
                                          <p:spTgt spid="68">
                                            <p:txEl>
                                              <p:pRg st="3" end="3"/>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8" fill="hold" nodeType="afterEffect">
                                  <p:stCondLst>
                                    <p:cond delay="0"/>
                                  </p:stCondLst>
                                  <p:childTnLst>
                                    <p:set>
                                      <p:cBhvr>
                                        <p:cTn id="26" dur="1" fill="hold">
                                          <p:stCondLst>
                                            <p:cond delay="0"/>
                                          </p:stCondLst>
                                        </p:cTn>
                                        <p:tgtEl>
                                          <p:spTgt spid="68">
                                            <p:txEl>
                                              <p:pRg st="4" end="4"/>
                                            </p:txEl>
                                          </p:spTgt>
                                        </p:tgtEl>
                                        <p:attrNameLst>
                                          <p:attrName>style.visibility</p:attrName>
                                        </p:attrNameLst>
                                      </p:cBhvr>
                                      <p:to>
                                        <p:strVal val="visible"/>
                                      </p:to>
                                    </p:set>
                                    <p:anim calcmode="lin" valueType="num">
                                      <p:cBhvr additive="base">
                                        <p:cTn id="27" dur="1200"/>
                                        <p:tgtEl>
                                          <p:spTgt spid="68">
                                            <p:txEl>
                                              <p:pRg st="4" end="4"/>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3" presetClass="entr" presetSubtype="16"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1200"/>
                                        <p:tgtEl>
                                          <p:spTgt spid="69"/>
                                        </p:tgtEl>
                                        <p:attrNameLst>
                                          <p:attrName>ppt_w</p:attrName>
                                        </p:attrNameLst>
                                      </p:cBhvr>
                                      <p:tavLst>
                                        <p:tav tm="0">
                                          <p:val>
                                            <p:strVal val="0"/>
                                          </p:val>
                                        </p:tav>
                                        <p:tav tm="100000">
                                          <p:val>
                                            <p:strVal val="#ppt_w"/>
                                          </p:val>
                                        </p:tav>
                                      </p:tavLst>
                                    </p:anim>
                                    <p:anim calcmode="lin" valueType="num">
                                      <p:cBhvr additive="base">
                                        <p:cTn id="32" dur="1200"/>
                                        <p:tgtEl>
                                          <p:spTgt spid="6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Three - RESNET50</a:t>
            </a:r>
            <a:endParaRPr/>
          </a:p>
        </p:txBody>
      </p:sp>
      <p:pic>
        <p:nvPicPr>
          <p:cNvPr id="246" name="Google Shape;246;p32"/>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247" name="Google Shape;247;p32"/>
          <p:cNvPicPr preferRelativeResize="0"/>
          <p:nvPr/>
        </p:nvPicPr>
        <p:blipFill>
          <a:blip r:embed="rId4">
            <a:alphaModFix/>
          </a:blip>
          <a:stretch>
            <a:fillRect/>
          </a:stretch>
        </p:blipFill>
        <p:spPr>
          <a:xfrm>
            <a:off x="2204775" y="1617775"/>
            <a:ext cx="4734449" cy="3459200"/>
          </a:xfrm>
          <a:prstGeom prst="rect">
            <a:avLst/>
          </a:prstGeom>
          <a:noFill/>
          <a:ln>
            <a:noFill/>
          </a:ln>
        </p:spPr>
      </p:pic>
      <p:sp>
        <p:nvSpPr>
          <p:cNvPr id="248" name="Google Shape;248;p32"/>
          <p:cNvSpPr txBox="1"/>
          <p:nvPr/>
        </p:nvSpPr>
        <p:spPr>
          <a:xfrm>
            <a:off x="475075" y="1267850"/>
            <a:ext cx="52632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2"/>
                </a:solidFill>
                <a:latin typeface="Source Sans Pro"/>
                <a:ea typeface="Source Sans Pro"/>
                <a:cs typeface="Source Sans Pro"/>
                <a:sym typeface="Source Sans Pro"/>
              </a:rPr>
              <a:t>ROC Plot</a:t>
            </a:r>
            <a:endParaRPr sz="1800" b="1">
              <a:solidFill>
                <a:schemeClr val="accent2"/>
              </a:solidFill>
              <a:latin typeface="Source Sans Pro"/>
              <a:ea typeface="Source Sans Pro"/>
              <a:cs typeface="Source Sans Pro"/>
              <a:sym typeface="Source Sans Pro"/>
            </a:endParaRPr>
          </a:p>
        </p:txBody>
      </p:sp>
      <p:sp>
        <p:nvSpPr>
          <p:cNvPr id="249" name="Google Shape;249;p3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5"/>
                                        </p:tgtEl>
                                        <p:attrNameLst>
                                          <p:attrName>style.visibility</p:attrName>
                                        </p:attrNameLst>
                                      </p:cBhvr>
                                      <p:to>
                                        <p:strVal val="visible"/>
                                      </p:to>
                                    </p:set>
                                    <p:anim calcmode="lin" valueType="num">
                                      <p:cBhvr additive="base">
                                        <p:cTn id="7" dur="1200"/>
                                        <p:tgtEl>
                                          <p:spTgt spid="245"/>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248"/>
                                        </p:tgtEl>
                                        <p:attrNameLst>
                                          <p:attrName>style.visibility</p:attrName>
                                        </p:attrNameLst>
                                      </p:cBhvr>
                                      <p:to>
                                        <p:strVal val="visible"/>
                                      </p:to>
                                    </p:set>
                                    <p:anim calcmode="lin" valueType="num">
                                      <p:cBhvr additive="base">
                                        <p:cTn id="11" dur="1200"/>
                                        <p:tgtEl>
                                          <p:spTgt spid="248"/>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3" presetClass="entr" presetSubtype="16" fill="hold" nodeType="afterEffect">
                                  <p:stCondLst>
                                    <p:cond delay="0"/>
                                  </p:stCondLst>
                                  <p:childTnLst>
                                    <p:set>
                                      <p:cBhvr>
                                        <p:cTn id="14" dur="1" fill="hold">
                                          <p:stCondLst>
                                            <p:cond delay="0"/>
                                          </p:stCondLst>
                                        </p:cTn>
                                        <p:tgtEl>
                                          <p:spTgt spid="247"/>
                                        </p:tgtEl>
                                        <p:attrNameLst>
                                          <p:attrName>style.visibility</p:attrName>
                                        </p:attrNameLst>
                                      </p:cBhvr>
                                      <p:to>
                                        <p:strVal val="visible"/>
                                      </p:to>
                                    </p:set>
                                    <p:anim calcmode="lin" valueType="num">
                                      <p:cBhvr additive="base">
                                        <p:cTn id="15" dur="1200"/>
                                        <p:tgtEl>
                                          <p:spTgt spid="247"/>
                                        </p:tgtEl>
                                        <p:attrNameLst>
                                          <p:attrName>ppt_w</p:attrName>
                                        </p:attrNameLst>
                                      </p:cBhvr>
                                      <p:tavLst>
                                        <p:tav tm="0">
                                          <p:val>
                                            <p:strVal val="0"/>
                                          </p:val>
                                        </p:tav>
                                        <p:tav tm="100000">
                                          <p:val>
                                            <p:strVal val="#ppt_w"/>
                                          </p:val>
                                        </p:tav>
                                      </p:tavLst>
                                    </p:anim>
                                    <p:anim calcmode="lin" valueType="num">
                                      <p:cBhvr additive="base">
                                        <p:cTn id="16" dur="1200"/>
                                        <p:tgtEl>
                                          <p:spTgt spid="247"/>
                                        </p:tgtEl>
                                        <p:attrNameLst>
                                          <p:attrName>ppt_h</p:attrName>
                                        </p:attrNameLst>
                                      </p:cBhvr>
                                      <p:tavLst>
                                        <p:tav tm="0">
                                          <p:val>
                                            <p:strVal val="0"/>
                                          </p:val>
                                        </p:tav>
                                        <p:tav tm="100000">
                                          <p:val>
                                            <p:strVal val="#ppt_h"/>
                                          </p:val>
                                        </p:tav>
                                      </p:tavLst>
                                    </p:anim>
                                  </p:childTnLst>
                                </p:cTn>
                              </p:par>
                            </p:childTnLst>
                          </p:cTn>
                        </p:par>
                        <p:par>
                          <p:cTn id="17" fill="hold">
                            <p:stCondLst>
                              <p:cond delay="3600"/>
                            </p:stCondLst>
                            <p:childTnLst>
                              <p:par>
                                <p:cTn id="18" presetID="23" presetClass="entr" presetSubtype="16" fill="hold" nodeType="afterEffect">
                                  <p:stCondLst>
                                    <p:cond delay="0"/>
                                  </p:stCondLst>
                                  <p:childTnLst>
                                    <p:set>
                                      <p:cBhvr>
                                        <p:cTn id="19" dur="1" fill="hold">
                                          <p:stCondLst>
                                            <p:cond delay="0"/>
                                          </p:stCondLst>
                                        </p:cTn>
                                        <p:tgtEl>
                                          <p:spTgt spid="246"/>
                                        </p:tgtEl>
                                        <p:attrNameLst>
                                          <p:attrName>style.visibility</p:attrName>
                                        </p:attrNameLst>
                                      </p:cBhvr>
                                      <p:to>
                                        <p:strVal val="visible"/>
                                      </p:to>
                                    </p:set>
                                    <p:anim calcmode="lin" valueType="num">
                                      <p:cBhvr additive="base">
                                        <p:cTn id="20" dur="1200"/>
                                        <p:tgtEl>
                                          <p:spTgt spid="246"/>
                                        </p:tgtEl>
                                        <p:attrNameLst>
                                          <p:attrName>ppt_w</p:attrName>
                                        </p:attrNameLst>
                                      </p:cBhvr>
                                      <p:tavLst>
                                        <p:tav tm="0">
                                          <p:val>
                                            <p:strVal val="0"/>
                                          </p:val>
                                        </p:tav>
                                        <p:tav tm="100000">
                                          <p:val>
                                            <p:strVal val="#ppt_w"/>
                                          </p:val>
                                        </p:tav>
                                      </p:tavLst>
                                    </p:anim>
                                    <p:anim calcmode="lin" valueType="num">
                                      <p:cBhvr additive="base">
                                        <p:cTn id="21" dur="1200"/>
                                        <p:tgtEl>
                                          <p:spTgt spid="2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Four - DENSENET121</a:t>
            </a:r>
            <a:endParaRPr/>
          </a:p>
        </p:txBody>
      </p:sp>
      <p:sp>
        <p:nvSpPr>
          <p:cNvPr id="255" name="Google Shape;255;p33"/>
          <p:cNvSpPr txBox="1">
            <a:spLocks noGrp="1"/>
          </p:cNvSpPr>
          <p:nvPr>
            <p:ph type="body" idx="1"/>
          </p:nvPr>
        </p:nvSpPr>
        <p:spPr>
          <a:xfrm>
            <a:off x="4246275" y="1068425"/>
            <a:ext cx="4586400" cy="350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endParaRPr sz="1200">
              <a:solidFill>
                <a:schemeClr val="accent2"/>
              </a:solidFill>
            </a:endParaRPr>
          </a:p>
          <a:p>
            <a:pPr marL="0" lvl="0" indent="0" algn="l" rtl="0">
              <a:spcBef>
                <a:spcPts val="1200"/>
              </a:spcBef>
              <a:spcAft>
                <a:spcPts val="0"/>
              </a:spcAft>
              <a:buNone/>
            </a:pPr>
            <a:r>
              <a:rPr lang="en" sz="1200" b="1">
                <a:solidFill>
                  <a:schemeClr val="accent2"/>
                </a:solidFill>
              </a:rPr>
              <a:t>Base Model</a:t>
            </a:r>
            <a:r>
              <a:rPr lang="en" sz="1200">
                <a:solidFill>
                  <a:schemeClr val="accent2"/>
                </a:solidFill>
              </a:rPr>
              <a:t>: Utilizes DenseNet121, a powerful pre-trained convolutional neural network.</a:t>
            </a:r>
            <a:endParaRPr sz="1200">
              <a:solidFill>
                <a:schemeClr val="accent2"/>
              </a:solidFill>
            </a:endParaRPr>
          </a:p>
          <a:p>
            <a:pPr marL="0" lvl="0" indent="0" algn="l" rtl="0">
              <a:spcBef>
                <a:spcPts val="1200"/>
              </a:spcBef>
              <a:spcAft>
                <a:spcPts val="0"/>
              </a:spcAft>
              <a:buNone/>
            </a:pPr>
            <a:r>
              <a:rPr lang="en" sz="1200" b="1">
                <a:solidFill>
                  <a:schemeClr val="accent2"/>
                </a:solidFill>
              </a:rPr>
              <a:t>Additional Layers:</a:t>
            </a:r>
            <a:endParaRPr sz="1200" b="1">
              <a:solidFill>
                <a:schemeClr val="accent2"/>
              </a:solidFill>
            </a:endParaRPr>
          </a:p>
          <a:p>
            <a:pPr marL="457200" lvl="0" indent="-304800" algn="l" rtl="0">
              <a:spcBef>
                <a:spcPts val="1200"/>
              </a:spcBef>
              <a:spcAft>
                <a:spcPts val="0"/>
              </a:spcAft>
              <a:buClr>
                <a:schemeClr val="accent2"/>
              </a:buClr>
              <a:buSzPts val="1200"/>
              <a:buChar char="●"/>
            </a:pPr>
            <a:r>
              <a:rPr lang="en" sz="1200">
                <a:solidFill>
                  <a:schemeClr val="accent2"/>
                </a:solidFill>
              </a:rPr>
              <a:t>GlobalAveragePooling2D: Reduces spatial dimensions while retaining important information.</a:t>
            </a:r>
            <a:endParaRPr sz="1200">
              <a:solidFill>
                <a:schemeClr val="accent2"/>
              </a:solidFill>
            </a:endParaRPr>
          </a:p>
          <a:p>
            <a:pPr marL="457200" lvl="0" indent="-304800" algn="l" rtl="0">
              <a:spcBef>
                <a:spcPts val="0"/>
              </a:spcBef>
              <a:spcAft>
                <a:spcPts val="0"/>
              </a:spcAft>
              <a:buClr>
                <a:schemeClr val="accent2"/>
              </a:buClr>
              <a:buSzPts val="1200"/>
              <a:buChar char="●"/>
            </a:pPr>
            <a:r>
              <a:rPr lang="en" sz="1200">
                <a:solidFill>
                  <a:schemeClr val="accent2"/>
                </a:solidFill>
              </a:rPr>
              <a:t>Dense Layer: Adds non-linearity to the model with 256 units and ReLU activation function.</a:t>
            </a:r>
            <a:endParaRPr sz="1200">
              <a:solidFill>
                <a:schemeClr val="accent2"/>
              </a:solidFill>
            </a:endParaRPr>
          </a:p>
          <a:p>
            <a:pPr marL="457200" lvl="0" indent="-304800" algn="l" rtl="0">
              <a:spcBef>
                <a:spcPts val="0"/>
              </a:spcBef>
              <a:spcAft>
                <a:spcPts val="0"/>
              </a:spcAft>
              <a:buClr>
                <a:schemeClr val="accent2"/>
              </a:buClr>
              <a:buSzPts val="1200"/>
              <a:buChar char="●"/>
            </a:pPr>
            <a:r>
              <a:rPr lang="en" sz="1200">
                <a:solidFill>
                  <a:schemeClr val="accent2"/>
                </a:solidFill>
              </a:rPr>
              <a:t>Dropout: Prevents overfitting by randomly deactivating some units during training.</a:t>
            </a:r>
            <a:endParaRPr sz="1200">
              <a:solidFill>
                <a:schemeClr val="accent2"/>
              </a:solidFill>
            </a:endParaRPr>
          </a:p>
          <a:p>
            <a:pPr marL="0" lvl="0" indent="0" algn="l" rtl="0">
              <a:spcBef>
                <a:spcPts val="1200"/>
              </a:spcBef>
              <a:spcAft>
                <a:spcPts val="0"/>
              </a:spcAft>
              <a:buNone/>
            </a:pPr>
            <a:r>
              <a:rPr lang="en" sz="1200" b="1">
                <a:solidFill>
                  <a:schemeClr val="accent2"/>
                </a:solidFill>
              </a:rPr>
              <a:t>Total Parameters</a:t>
            </a:r>
            <a:r>
              <a:rPr lang="en" sz="1200">
                <a:solidFill>
                  <a:schemeClr val="accent2"/>
                </a:solidFill>
              </a:rPr>
              <a:t>: 7,830,874</a:t>
            </a:r>
            <a:endParaRPr sz="1200">
              <a:solidFill>
                <a:schemeClr val="accent2"/>
              </a:solidFill>
            </a:endParaRPr>
          </a:p>
          <a:p>
            <a:pPr marL="0" lvl="0" indent="0" algn="l" rtl="0">
              <a:spcBef>
                <a:spcPts val="1200"/>
              </a:spcBef>
              <a:spcAft>
                <a:spcPts val="0"/>
              </a:spcAft>
              <a:buNone/>
            </a:pPr>
            <a:r>
              <a:rPr lang="en" sz="1200" b="1">
                <a:solidFill>
                  <a:schemeClr val="accent2"/>
                </a:solidFill>
              </a:rPr>
              <a:t>Trainable Parameters</a:t>
            </a:r>
            <a:r>
              <a:rPr lang="en" sz="1200">
                <a:solidFill>
                  <a:schemeClr val="accent2"/>
                </a:solidFill>
              </a:rPr>
              <a:t>: 264,456</a:t>
            </a:r>
            <a:endParaRPr sz="1200">
              <a:solidFill>
                <a:schemeClr val="accent2"/>
              </a:solidFill>
            </a:endParaRPr>
          </a:p>
          <a:p>
            <a:pPr marL="0" lvl="0" indent="0" algn="l" rtl="0">
              <a:spcBef>
                <a:spcPts val="1200"/>
              </a:spcBef>
              <a:spcAft>
                <a:spcPts val="0"/>
              </a:spcAft>
              <a:buNone/>
            </a:pPr>
            <a:r>
              <a:rPr lang="en" sz="1200" b="1">
                <a:solidFill>
                  <a:schemeClr val="accent2"/>
                </a:solidFill>
              </a:rPr>
              <a:t>Non-trainable Parameters:</a:t>
            </a:r>
            <a:r>
              <a:rPr lang="en" sz="1200">
                <a:solidFill>
                  <a:schemeClr val="accent2"/>
                </a:solidFill>
              </a:rPr>
              <a:t> 7,037,504</a:t>
            </a:r>
            <a:endParaRPr sz="1200">
              <a:solidFill>
                <a:schemeClr val="accent2"/>
              </a:solidFill>
            </a:endParaRPr>
          </a:p>
          <a:p>
            <a:pPr marL="0" lvl="0" indent="0" algn="l" rtl="0">
              <a:spcBef>
                <a:spcPts val="1200"/>
              </a:spcBef>
              <a:spcAft>
                <a:spcPts val="1200"/>
              </a:spcAft>
              <a:buNone/>
            </a:pPr>
            <a:endParaRPr sz="1200">
              <a:solidFill>
                <a:schemeClr val="accent2"/>
              </a:solidFill>
            </a:endParaRPr>
          </a:p>
        </p:txBody>
      </p:sp>
      <p:pic>
        <p:nvPicPr>
          <p:cNvPr id="256" name="Google Shape;256;p33"/>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257" name="Google Shape;257;p33"/>
          <p:cNvPicPr preferRelativeResize="0"/>
          <p:nvPr/>
        </p:nvPicPr>
        <p:blipFill>
          <a:blip r:embed="rId4">
            <a:alphaModFix/>
          </a:blip>
          <a:stretch>
            <a:fillRect/>
          </a:stretch>
        </p:blipFill>
        <p:spPr>
          <a:xfrm>
            <a:off x="64875" y="1255325"/>
            <a:ext cx="4181399" cy="2316554"/>
          </a:xfrm>
          <a:prstGeom prst="rect">
            <a:avLst/>
          </a:prstGeom>
          <a:noFill/>
          <a:ln>
            <a:noFill/>
          </a:ln>
        </p:spPr>
      </p:pic>
      <p:sp>
        <p:nvSpPr>
          <p:cNvPr id="258" name="Google Shape;258;p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additive="base">
                                        <p:cTn id="7" dur="1200"/>
                                        <p:tgtEl>
                                          <p:spTgt spid="254"/>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257"/>
                                        </p:tgtEl>
                                        <p:attrNameLst>
                                          <p:attrName>style.visibility</p:attrName>
                                        </p:attrNameLst>
                                      </p:cBhvr>
                                      <p:to>
                                        <p:strVal val="visible"/>
                                      </p:to>
                                    </p:set>
                                    <p:anim calcmode="lin" valueType="num">
                                      <p:cBhvr additive="base">
                                        <p:cTn id="11" dur="1200"/>
                                        <p:tgtEl>
                                          <p:spTgt spid="257"/>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255">
                                            <p:txEl>
                                              <p:pRg st="0" end="0"/>
                                            </p:txEl>
                                          </p:spTgt>
                                        </p:tgtEl>
                                        <p:attrNameLst>
                                          <p:attrName>style.visibility</p:attrName>
                                        </p:attrNameLst>
                                      </p:cBhvr>
                                      <p:to>
                                        <p:strVal val="visible"/>
                                      </p:to>
                                    </p:set>
                                    <p:anim calcmode="lin" valueType="num">
                                      <p:cBhvr additive="base">
                                        <p:cTn id="15" dur="1200"/>
                                        <p:tgtEl>
                                          <p:spTgt spid="255">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255">
                                            <p:txEl>
                                              <p:pRg st="1" end="1"/>
                                            </p:txEl>
                                          </p:spTgt>
                                        </p:tgtEl>
                                        <p:attrNameLst>
                                          <p:attrName>style.visibility</p:attrName>
                                        </p:attrNameLst>
                                      </p:cBhvr>
                                      <p:to>
                                        <p:strVal val="visible"/>
                                      </p:to>
                                    </p:set>
                                    <p:anim calcmode="lin" valueType="num">
                                      <p:cBhvr additive="base">
                                        <p:cTn id="19" dur="1200"/>
                                        <p:tgtEl>
                                          <p:spTgt spid="255">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255">
                                            <p:txEl>
                                              <p:pRg st="2" end="2"/>
                                            </p:txEl>
                                          </p:spTgt>
                                        </p:tgtEl>
                                        <p:attrNameLst>
                                          <p:attrName>style.visibility</p:attrName>
                                        </p:attrNameLst>
                                      </p:cBhvr>
                                      <p:to>
                                        <p:strVal val="visible"/>
                                      </p:to>
                                    </p:set>
                                    <p:anim calcmode="lin" valueType="num">
                                      <p:cBhvr additive="base">
                                        <p:cTn id="23" dur="1200"/>
                                        <p:tgtEl>
                                          <p:spTgt spid="255">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255">
                                            <p:txEl>
                                              <p:pRg st="3" end="3"/>
                                            </p:txEl>
                                          </p:spTgt>
                                        </p:tgtEl>
                                        <p:attrNameLst>
                                          <p:attrName>style.visibility</p:attrName>
                                        </p:attrNameLst>
                                      </p:cBhvr>
                                      <p:to>
                                        <p:strVal val="visible"/>
                                      </p:to>
                                    </p:set>
                                    <p:anim calcmode="lin" valueType="num">
                                      <p:cBhvr additive="base">
                                        <p:cTn id="27" dur="1200"/>
                                        <p:tgtEl>
                                          <p:spTgt spid="255">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255">
                                            <p:txEl>
                                              <p:pRg st="4" end="4"/>
                                            </p:txEl>
                                          </p:spTgt>
                                        </p:tgtEl>
                                        <p:attrNameLst>
                                          <p:attrName>style.visibility</p:attrName>
                                        </p:attrNameLst>
                                      </p:cBhvr>
                                      <p:to>
                                        <p:strVal val="visible"/>
                                      </p:to>
                                    </p:set>
                                    <p:anim calcmode="lin" valueType="num">
                                      <p:cBhvr additive="base">
                                        <p:cTn id="31" dur="1200"/>
                                        <p:tgtEl>
                                          <p:spTgt spid="255">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255">
                                            <p:txEl>
                                              <p:pRg st="5" end="5"/>
                                            </p:txEl>
                                          </p:spTgt>
                                        </p:tgtEl>
                                        <p:attrNameLst>
                                          <p:attrName>style.visibility</p:attrName>
                                        </p:attrNameLst>
                                      </p:cBhvr>
                                      <p:to>
                                        <p:strVal val="visible"/>
                                      </p:to>
                                    </p:set>
                                    <p:anim calcmode="lin" valueType="num">
                                      <p:cBhvr additive="base">
                                        <p:cTn id="35" dur="1200"/>
                                        <p:tgtEl>
                                          <p:spTgt spid="255">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255">
                                            <p:txEl>
                                              <p:pRg st="6" end="6"/>
                                            </p:txEl>
                                          </p:spTgt>
                                        </p:tgtEl>
                                        <p:attrNameLst>
                                          <p:attrName>style.visibility</p:attrName>
                                        </p:attrNameLst>
                                      </p:cBhvr>
                                      <p:to>
                                        <p:strVal val="visible"/>
                                      </p:to>
                                    </p:set>
                                    <p:anim calcmode="lin" valueType="num">
                                      <p:cBhvr additive="base">
                                        <p:cTn id="39" dur="1200"/>
                                        <p:tgtEl>
                                          <p:spTgt spid="255">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2" fill="hold" nodeType="afterEffect">
                                  <p:stCondLst>
                                    <p:cond delay="0"/>
                                  </p:stCondLst>
                                  <p:childTnLst>
                                    <p:set>
                                      <p:cBhvr>
                                        <p:cTn id="42" dur="1" fill="hold">
                                          <p:stCondLst>
                                            <p:cond delay="0"/>
                                          </p:stCondLst>
                                        </p:cTn>
                                        <p:tgtEl>
                                          <p:spTgt spid="255">
                                            <p:txEl>
                                              <p:pRg st="7" end="7"/>
                                            </p:txEl>
                                          </p:spTgt>
                                        </p:tgtEl>
                                        <p:attrNameLst>
                                          <p:attrName>style.visibility</p:attrName>
                                        </p:attrNameLst>
                                      </p:cBhvr>
                                      <p:to>
                                        <p:strVal val="visible"/>
                                      </p:to>
                                    </p:set>
                                    <p:anim calcmode="lin" valueType="num">
                                      <p:cBhvr additive="base">
                                        <p:cTn id="43" dur="1200"/>
                                        <p:tgtEl>
                                          <p:spTgt spid="255">
                                            <p:txEl>
                                              <p:pRg st="7" end="7"/>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 presetClass="entr" presetSubtype="2" fill="hold" nodeType="afterEffect">
                                  <p:stCondLst>
                                    <p:cond delay="0"/>
                                  </p:stCondLst>
                                  <p:childTnLst>
                                    <p:set>
                                      <p:cBhvr>
                                        <p:cTn id="46" dur="1" fill="hold">
                                          <p:stCondLst>
                                            <p:cond delay="0"/>
                                          </p:stCondLst>
                                        </p:cTn>
                                        <p:tgtEl>
                                          <p:spTgt spid="255">
                                            <p:txEl>
                                              <p:pRg st="8" end="8"/>
                                            </p:txEl>
                                          </p:spTgt>
                                        </p:tgtEl>
                                        <p:attrNameLst>
                                          <p:attrName>style.visibility</p:attrName>
                                        </p:attrNameLst>
                                      </p:cBhvr>
                                      <p:to>
                                        <p:strVal val="visible"/>
                                      </p:to>
                                    </p:set>
                                    <p:anim calcmode="lin" valueType="num">
                                      <p:cBhvr additive="base">
                                        <p:cTn id="47" dur="1200"/>
                                        <p:tgtEl>
                                          <p:spTgt spid="255">
                                            <p:txEl>
                                              <p:pRg st="8" end="8"/>
                                            </p:txEl>
                                          </p:spTgt>
                                        </p:tgtEl>
                                        <p:attrNameLst>
                                          <p:attrName>ppt_x</p:attrName>
                                        </p:attrNameLst>
                                      </p:cBhvr>
                                      <p:tavLst>
                                        <p:tav tm="0">
                                          <p:val>
                                            <p:strVal val="#ppt_x+1"/>
                                          </p:val>
                                        </p:tav>
                                        <p:tav tm="100000">
                                          <p:val>
                                            <p:strVal val="#ppt_x"/>
                                          </p:val>
                                        </p:tav>
                                      </p:tavLst>
                                    </p:anim>
                                  </p:childTnLst>
                                </p:cTn>
                              </p:par>
                            </p:childTnLst>
                          </p:cTn>
                        </p:par>
                        <p:par>
                          <p:cTn id="48" fill="hold">
                            <p:stCondLst>
                              <p:cond delay="13200"/>
                            </p:stCondLst>
                            <p:childTnLst>
                              <p:par>
                                <p:cTn id="49" presetID="2" presetClass="entr" presetSubtype="2" fill="hold" nodeType="afterEffect">
                                  <p:stCondLst>
                                    <p:cond delay="0"/>
                                  </p:stCondLst>
                                  <p:childTnLst>
                                    <p:set>
                                      <p:cBhvr>
                                        <p:cTn id="50" dur="1" fill="hold">
                                          <p:stCondLst>
                                            <p:cond delay="0"/>
                                          </p:stCondLst>
                                        </p:cTn>
                                        <p:tgtEl>
                                          <p:spTgt spid="255">
                                            <p:txEl>
                                              <p:pRg st="9" end="9"/>
                                            </p:txEl>
                                          </p:spTgt>
                                        </p:tgtEl>
                                        <p:attrNameLst>
                                          <p:attrName>style.visibility</p:attrName>
                                        </p:attrNameLst>
                                      </p:cBhvr>
                                      <p:to>
                                        <p:strVal val="visible"/>
                                      </p:to>
                                    </p:set>
                                    <p:anim calcmode="lin" valueType="num">
                                      <p:cBhvr additive="base">
                                        <p:cTn id="51" dur="1200"/>
                                        <p:tgtEl>
                                          <p:spTgt spid="255">
                                            <p:txEl>
                                              <p:pRg st="9" end="9"/>
                                            </p:txEl>
                                          </p:spTgt>
                                        </p:tgtEl>
                                        <p:attrNameLst>
                                          <p:attrName>ppt_x</p:attrName>
                                        </p:attrNameLst>
                                      </p:cBhvr>
                                      <p:tavLst>
                                        <p:tav tm="0">
                                          <p:val>
                                            <p:strVal val="#ppt_x+1"/>
                                          </p:val>
                                        </p:tav>
                                        <p:tav tm="100000">
                                          <p:val>
                                            <p:strVal val="#ppt_x"/>
                                          </p:val>
                                        </p:tav>
                                      </p:tavLst>
                                    </p:anim>
                                  </p:childTnLst>
                                </p:cTn>
                              </p:par>
                            </p:childTnLst>
                          </p:cTn>
                        </p:par>
                        <p:par>
                          <p:cTn id="52" fill="hold">
                            <p:stCondLst>
                              <p:cond delay="14400"/>
                            </p:stCondLst>
                            <p:childTnLst>
                              <p:par>
                                <p:cTn id="53" presetID="23" presetClass="entr" presetSubtype="16" fill="hold" nodeType="afterEffect">
                                  <p:stCondLst>
                                    <p:cond delay="0"/>
                                  </p:stCondLst>
                                  <p:childTnLst>
                                    <p:set>
                                      <p:cBhvr>
                                        <p:cTn id="54" dur="1" fill="hold">
                                          <p:stCondLst>
                                            <p:cond delay="0"/>
                                          </p:stCondLst>
                                        </p:cTn>
                                        <p:tgtEl>
                                          <p:spTgt spid="256"/>
                                        </p:tgtEl>
                                        <p:attrNameLst>
                                          <p:attrName>style.visibility</p:attrName>
                                        </p:attrNameLst>
                                      </p:cBhvr>
                                      <p:to>
                                        <p:strVal val="visible"/>
                                      </p:to>
                                    </p:set>
                                    <p:anim calcmode="lin" valueType="num">
                                      <p:cBhvr additive="base">
                                        <p:cTn id="55" dur="1200"/>
                                        <p:tgtEl>
                                          <p:spTgt spid="256"/>
                                        </p:tgtEl>
                                        <p:attrNameLst>
                                          <p:attrName>ppt_w</p:attrName>
                                        </p:attrNameLst>
                                      </p:cBhvr>
                                      <p:tavLst>
                                        <p:tav tm="0">
                                          <p:val>
                                            <p:strVal val="0"/>
                                          </p:val>
                                        </p:tav>
                                        <p:tav tm="100000">
                                          <p:val>
                                            <p:strVal val="#ppt_w"/>
                                          </p:val>
                                        </p:tav>
                                      </p:tavLst>
                                    </p:anim>
                                    <p:anim calcmode="lin" valueType="num">
                                      <p:cBhvr additive="base">
                                        <p:cTn id="56" dur="1200"/>
                                        <p:tgtEl>
                                          <p:spTgt spid="25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Four - DENSENET121</a:t>
            </a:r>
            <a:endParaRPr/>
          </a:p>
        </p:txBody>
      </p:sp>
      <p:pic>
        <p:nvPicPr>
          <p:cNvPr id="264" name="Google Shape;264;p34"/>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265" name="Google Shape;265;p34"/>
          <p:cNvPicPr preferRelativeResize="0"/>
          <p:nvPr/>
        </p:nvPicPr>
        <p:blipFill>
          <a:blip r:embed="rId4">
            <a:alphaModFix/>
          </a:blip>
          <a:stretch>
            <a:fillRect/>
          </a:stretch>
        </p:blipFill>
        <p:spPr>
          <a:xfrm>
            <a:off x="1628175" y="1701950"/>
            <a:ext cx="5955400" cy="692925"/>
          </a:xfrm>
          <a:prstGeom prst="rect">
            <a:avLst/>
          </a:prstGeom>
          <a:noFill/>
          <a:ln>
            <a:noFill/>
          </a:ln>
        </p:spPr>
      </p:pic>
      <p:pic>
        <p:nvPicPr>
          <p:cNvPr id="266" name="Google Shape;266;p34"/>
          <p:cNvPicPr preferRelativeResize="0"/>
          <p:nvPr/>
        </p:nvPicPr>
        <p:blipFill>
          <a:blip r:embed="rId5">
            <a:alphaModFix/>
          </a:blip>
          <a:stretch>
            <a:fillRect/>
          </a:stretch>
        </p:blipFill>
        <p:spPr>
          <a:xfrm>
            <a:off x="1560425" y="2272950"/>
            <a:ext cx="5955400" cy="922917"/>
          </a:xfrm>
          <a:prstGeom prst="rect">
            <a:avLst/>
          </a:prstGeom>
          <a:noFill/>
          <a:ln>
            <a:noFill/>
          </a:ln>
        </p:spPr>
      </p:pic>
      <p:sp>
        <p:nvSpPr>
          <p:cNvPr id="267" name="Google Shape;267;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1200"/>
                                        <p:tgtEl>
                                          <p:spTgt spid="263"/>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4" fill="hold" nodeType="afterEffect">
                                  <p:stCondLst>
                                    <p:cond delay="0"/>
                                  </p:stCondLst>
                                  <p:childTnLst>
                                    <p:set>
                                      <p:cBhvr>
                                        <p:cTn id="10" dur="1" fill="hold">
                                          <p:stCondLst>
                                            <p:cond delay="0"/>
                                          </p:stCondLst>
                                        </p:cTn>
                                        <p:tgtEl>
                                          <p:spTgt spid="265"/>
                                        </p:tgtEl>
                                        <p:attrNameLst>
                                          <p:attrName>style.visibility</p:attrName>
                                        </p:attrNameLst>
                                      </p:cBhvr>
                                      <p:to>
                                        <p:strVal val="visible"/>
                                      </p:to>
                                    </p:set>
                                    <p:anim calcmode="lin" valueType="num">
                                      <p:cBhvr additive="base">
                                        <p:cTn id="11" dur="1200"/>
                                        <p:tgtEl>
                                          <p:spTgt spid="265"/>
                                        </p:tgtEl>
                                        <p:attrNameLst>
                                          <p:attrName>ppt_y</p:attrName>
                                        </p:attrNameLst>
                                      </p:cBhvr>
                                      <p:tavLst>
                                        <p:tav tm="0">
                                          <p:val>
                                            <p:strVal val="#ppt_y+1"/>
                                          </p:val>
                                        </p:tav>
                                        <p:tav tm="100000">
                                          <p:val>
                                            <p:strVal val="#ppt_y"/>
                                          </p:val>
                                        </p:tav>
                                      </p:tavLst>
                                    </p:anim>
                                  </p:childTnLst>
                                </p:cTn>
                              </p:par>
                            </p:childTnLst>
                          </p:cTn>
                        </p:par>
                        <p:par>
                          <p:cTn id="12" fill="hold">
                            <p:stCondLst>
                              <p:cond delay="2400"/>
                            </p:stCondLst>
                            <p:childTnLst>
                              <p:par>
                                <p:cTn id="13" presetID="2" presetClass="entr" presetSubtype="4" fill="hold" nodeType="afterEffect">
                                  <p:stCondLst>
                                    <p:cond delay="0"/>
                                  </p:stCondLst>
                                  <p:childTnLst>
                                    <p:set>
                                      <p:cBhvr>
                                        <p:cTn id="14" dur="1" fill="hold">
                                          <p:stCondLst>
                                            <p:cond delay="0"/>
                                          </p:stCondLst>
                                        </p:cTn>
                                        <p:tgtEl>
                                          <p:spTgt spid="266"/>
                                        </p:tgtEl>
                                        <p:attrNameLst>
                                          <p:attrName>style.visibility</p:attrName>
                                        </p:attrNameLst>
                                      </p:cBhvr>
                                      <p:to>
                                        <p:strVal val="visible"/>
                                      </p:to>
                                    </p:set>
                                    <p:anim calcmode="lin" valueType="num">
                                      <p:cBhvr additive="base">
                                        <p:cTn id="15" dur="1200"/>
                                        <p:tgtEl>
                                          <p:spTgt spid="266"/>
                                        </p:tgtEl>
                                        <p:attrNameLst>
                                          <p:attrName>ppt_y</p:attrName>
                                        </p:attrNameLst>
                                      </p:cBhvr>
                                      <p:tavLst>
                                        <p:tav tm="0">
                                          <p:val>
                                            <p:strVal val="#ppt_y+1"/>
                                          </p:val>
                                        </p:tav>
                                        <p:tav tm="100000">
                                          <p:val>
                                            <p:strVal val="#ppt_y"/>
                                          </p:val>
                                        </p:tav>
                                      </p:tavLst>
                                    </p:anim>
                                  </p:childTnLst>
                                </p:cTn>
                              </p:par>
                            </p:childTnLst>
                          </p:cTn>
                        </p:par>
                        <p:par>
                          <p:cTn id="16" fill="hold">
                            <p:stCondLst>
                              <p:cond delay="3600"/>
                            </p:stCondLst>
                            <p:childTnLst>
                              <p:par>
                                <p:cTn id="17" presetID="23" presetClass="entr" presetSubtype="16" fill="hold" nodeType="afterEffect">
                                  <p:stCondLst>
                                    <p:cond delay="0"/>
                                  </p:stCondLst>
                                  <p:childTnLst>
                                    <p:set>
                                      <p:cBhvr>
                                        <p:cTn id="18" dur="1" fill="hold">
                                          <p:stCondLst>
                                            <p:cond delay="0"/>
                                          </p:stCondLst>
                                        </p:cTn>
                                        <p:tgtEl>
                                          <p:spTgt spid="264"/>
                                        </p:tgtEl>
                                        <p:attrNameLst>
                                          <p:attrName>style.visibility</p:attrName>
                                        </p:attrNameLst>
                                      </p:cBhvr>
                                      <p:to>
                                        <p:strVal val="visible"/>
                                      </p:to>
                                    </p:set>
                                    <p:anim calcmode="lin" valueType="num">
                                      <p:cBhvr additive="base">
                                        <p:cTn id="19" dur="1200"/>
                                        <p:tgtEl>
                                          <p:spTgt spid="264"/>
                                        </p:tgtEl>
                                        <p:attrNameLst>
                                          <p:attrName>ppt_w</p:attrName>
                                        </p:attrNameLst>
                                      </p:cBhvr>
                                      <p:tavLst>
                                        <p:tav tm="0">
                                          <p:val>
                                            <p:strVal val="0"/>
                                          </p:val>
                                        </p:tav>
                                        <p:tav tm="100000">
                                          <p:val>
                                            <p:strVal val="#ppt_w"/>
                                          </p:val>
                                        </p:tav>
                                      </p:tavLst>
                                    </p:anim>
                                    <p:anim calcmode="lin" valueType="num">
                                      <p:cBhvr additive="base">
                                        <p:cTn id="20" dur="12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Four - DENSENET121</a:t>
            </a:r>
            <a:endParaRPr/>
          </a:p>
        </p:txBody>
      </p:sp>
      <p:pic>
        <p:nvPicPr>
          <p:cNvPr id="273" name="Google Shape;273;p35"/>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sp>
        <p:nvSpPr>
          <p:cNvPr id="274" name="Google Shape;274;p35"/>
          <p:cNvSpPr txBox="1">
            <a:spLocks noGrp="1"/>
          </p:cNvSpPr>
          <p:nvPr>
            <p:ph type="body" idx="1"/>
          </p:nvPr>
        </p:nvSpPr>
        <p:spPr>
          <a:xfrm>
            <a:off x="4095300" y="1152475"/>
            <a:ext cx="4737000" cy="4075200"/>
          </a:xfrm>
          <a:prstGeom prst="rect">
            <a:avLst/>
          </a:prstGeom>
        </p:spPr>
        <p:txBody>
          <a:bodyPr spcFirstLastPara="1" wrap="square" lIns="91425" tIns="91425" rIns="91425" bIns="91425" anchor="t" anchorCtr="0">
            <a:noAutofit/>
          </a:bodyPr>
          <a:lstStyle/>
          <a:p>
            <a:pPr marL="0" lvl="0" indent="-177800" algn="l" rtl="0">
              <a:lnSpc>
                <a:spcPct val="100000"/>
              </a:lnSpc>
              <a:spcBef>
                <a:spcPts val="0"/>
              </a:spcBef>
              <a:spcAft>
                <a:spcPts val="0"/>
              </a:spcAft>
              <a:buClr>
                <a:schemeClr val="accent2"/>
              </a:buClr>
              <a:buSzPts val="1000"/>
              <a:buChar char="➔"/>
            </a:pPr>
            <a:r>
              <a:rPr lang="en" sz="1000" b="1">
                <a:solidFill>
                  <a:schemeClr val="accent2"/>
                </a:solidFill>
              </a:rPr>
              <a:t>High Correct Predictions:</a:t>
            </a:r>
            <a:endParaRPr sz="1000" b="1">
              <a:solidFill>
                <a:schemeClr val="accent2"/>
              </a:solidFill>
            </a:endParaRPr>
          </a:p>
          <a:p>
            <a:pPr marL="0" lvl="0" indent="0" algn="l" rtl="0">
              <a:lnSpc>
                <a:spcPct val="100000"/>
              </a:lnSpc>
              <a:spcBef>
                <a:spcPts val="1200"/>
              </a:spcBef>
              <a:spcAft>
                <a:spcPts val="0"/>
              </a:spcAft>
              <a:buNone/>
            </a:pPr>
            <a:r>
              <a:rPr lang="en" sz="1000">
                <a:solidFill>
                  <a:schemeClr val="accent2"/>
                </a:solidFill>
              </a:rPr>
              <a:t>The model accurately predicted 'normal-pylorus' (103), and ulcerative-colitis' (88) with high counts, indicating strong performance in recognizing these classes.</a:t>
            </a:r>
            <a:endParaRPr sz="1000">
              <a:solidFill>
                <a:schemeClr val="accent2"/>
              </a:solidFill>
            </a:endParaRPr>
          </a:p>
          <a:p>
            <a:pPr marL="0" lvl="0" indent="-177800" algn="l" rtl="0">
              <a:lnSpc>
                <a:spcPct val="100000"/>
              </a:lnSpc>
              <a:spcBef>
                <a:spcPts val="1200"/>
              </a:spcBef>
              <a:spcAft>
                <a:spcPts val="0"/>
              </a:spcAft>
              <a:buClr>
                <a:schemeClr val="accent2"/>
              </a:buClr>
              <a:buSzPts val="1000"/>
              <a:buChar char="➔"/>
            </a:pPr>
            <a:r>
              <a:rPr lang="en" sz="1000" b="1">
                <a:solidFill>
                  <a:schemeClr val="accent2"/>
                </a:solidFill>
              </a:rPr>
              <a:t>Confusion between Similar Classes:</a:t>
            </a:r>
            <a:endParaRPr sz="1000" b="1">
              <a:solidFill>
                <a:schemeClr val="accent2"/>
              </a:solidFill>
            </a:endParaRPr>
          </a:p>
          <a:p>
            <a:pPr marL="0" lvl="0" indent="0" algn="l" rtl="0">
              <a:lnSpc>
                <a:spcPct val="100000"/>
              </a:lnSpc>
              <a:spcBef>
                <a:spcPts val="1200"/>
              </a:spcBef>
              <a:spcAft>
                <a:spcPts val="0"/>
              </a:spcAft>
              <a:buNone/>
            </a:pPr>
            <a:r>
              <a:rPr lang="en" sz="1000">
                <a:solidFill>
                  <a:schemeClr val="accent2"/>
                </a:solidFill>
              </a:rPr>
              <a:t>Confusion occurred between 'dyed-lifted-polyps' and 'dyed-resection-margins' (24 instances), and between 'normal-cecum' and 'ulcerative-colitis' (2 instances). This suggests similarities or overlapping features between these classes, leading to misclassifications.</a:t>
            </a:r>
            <a:endParaRPr sz="1000">
              <a:solidFill>
                <a:schemeClr val="accent2"/>
              </a:solidFill>
            </a:endParaRPr>
          </a:p>
          <a:p>
            <a:pPr marL="0" lvl="0" indent="-177800" algn="l" rtl="0">
              <a:lnSpc>
                <a:spcPct val="100000"/>
              </a:lnSpc>
              <a:spcBef>
                <a:spcPts val="1200"/>
              </a:spcBef>
              <a:spcAft>
                <a:spcPts val="0"/>
              </a:spcAft>
              <a:buClr>
                <a:schemeClr val="accent2"/>
              </a:buClr>
              <a:buSzPts val="1000"/>
              <a:buChar char="➔"/>
            </a:pPr>
            <a:r>
              <a:rPr lang="en" sz="1000" b="1">
                <a:solidFill>
                  <a:schemeClr val="accent2"/>
                </a:solidFill>
              </a:rPr>
              <a:t>Rare Misclassifications:</a:t>
            </a:r>
            <a:endParaRPr sz="1000" b="1">
              <a:solidFill>
                <a:schemeClr val="accent2"/>
              </a:solidFill>
            </a:endParaRPr>
          </a:p>
          <a:p>
            <a:pPr marL="0" lvl="0" indent="0" algn="l" rtl="0">
              <a:lnSpc>
                <a:spcPct val="100000"/>
              </a:lnSpc>
              <a:spcBef>
                <a:spcPts val="1200"/>
              </a:spcBef>
              <a:spcAft>
                <a:spcPts val="0"/>
              </a:spcAft>
              <a:buNone/>
            </a:pPr>
            <a:r>
              <a:rPr lang="en" sz="1000">
                <a:solidFill>
                  <a:schemeClr val="accent2"/>
                </a:solidFill>
              </a:rPr>
              <a:t>Some classes experienced rare misclassifications, such as 'normal-z-line' being predicted as 'esophagitis' (11 instances) and 'polyps' being predicted as 'normal-cecum' (4 instances), indicating potential areas for model improvement.</a:t>
            </a:r>
            <a:endParaRPr sz="1000">
              <a:solidFill>
                <a:schemeClr val="accent2"/>
              </a:solidFill>
            </a:endParaRPr>
          </a:p>
          <a:p>
            <a:pPr marL="0" lvl="0" indent="-177800" algn="l" rtl="0">
              <a:lnSpc>
                <a:spcPct val="100000"/>
              </a:lnSpc>
              <a:spcBef>
                <a:spcPts val="1200"/>
              </a:spcBef>
              <a:spcAft>
                <a:spcPts val="0"/>
              </a:spcAft>
              <a:buClr>
                <a:schemeClr val="accent2"/>
              </a:buClr>
              <a:buSzPts val="1000"/>
              <a:buChar char="➔"/>
            </a:pPr>
            <a:r>
              <a:rPr lang="en" sz="1000" b="1">
                <a:solidFill>
                  <a:schemeClr val="accent2"/>
                </a:solidFill>
              </a:rPr>
              <a:t>Misclassification of Rare Classes:</a:t>
            </a:r>
            <a:endParaRPr sz="1000" b="1">
              <a:solidFill>
                <a:schemeClr val="accent2"/>
              </a:solidFill>
            </a:endParaRPr>
          </a:p>
          <a:p>
            <a:pPr marL="0" lvl="0" indent="0" algn="l" rtl="0">
              <a:lnSpc>
                <a:spcPct val="100000"/>
              </a:lnSpc>
              <a:spcBef>
                <a:spcPts val="1200"/>
              </a:spcBef>
              <a:spcAft>
                <a:spcPts val="1200"/>
              </a:spcAft>
              <a:buNone/>
            </a:pPr>
            <a:r>
              <a:rPr lang="en" sz="1000">
                <a:solidFill>
                  <a:schemeClr val="accent2"/>
                </a:solidFill>
              </a:rPr>
              <a:t>The class 'esophagitis' was occasionally misclassified as 'normal-z-line' (13 instances), possibly due to their similar visual characteristics, requiring further investigation to improve the model's performance on distinguishing between them.</a:t>
            </a:r>
            <a:endParaRPr sz="1000">
              <a:solidFill>
                <a:schemeClr val="accent2"/>
              </a:solidFill>
            </a:endParaRPr>
          </a:p>
        </p:txBody>
      </p:sp>
      <p:pic>
        <p:nvPicPr>
          <p:cNvPr id="275" name="Google Shape;275;p35"/>
          <p:cNvPicPr preferRelativeResize="0"/>
          <p:nvPr/>
        </p:nvPicPr>
        <p:blipFill>
          <a:blip r:embed="rId4">
            <a:alphaModFix/>
          </a:blip>
          <a:stretch>
            <a:fillRect/>
          </a:stretch>
        </p:blipFill>
        <p:spPr>
          <a:xfrm>
            <a:off x="152400" y="1220825"/>
            <a:ext cx="3790801" cy="3296349"/>
          </a:xfrm>
          <a:prstGeom prst="rect">
            <a:avLst/>
          </a:prstGeom>
          <a:noFill/>
          <a:ln>
            <a:noFill/>
          </a:ln>
        </p:spPr>
      </p:pic>
      <p:sp>
        <p:nvSpPr>
          <p:cNvPr id="276" name="Google Shape;276;p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2"/>
                                        </p:tgtEl>
                                        <p:attrNameLst>
                                          <p:attrName>style.visibility</p:attrName>
                                        </p:attrNameLst>
                                      </p:cBhvr>
                                      <p:to>
                                        <p:strVal val="visible"/>
                                      </p:to>
                                    </p:set>
                                    <p:anim calcmode="lin" valueType="num">
                                      <p:cBhvr additive="base">
                                        <p:cTn id="7" dur="1200"/>
                                        <p:tgtEl>
                                          <p:spTgt spid="272"/>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275"/>
                                        </p:tgtEl>
                                        <p:attrNameLst>
                                          <p:attrName>style.visibility</p:attrName>
                                        </p:attrNameLst>
                                      </p:cBhvr>
                                      <p:to>
                                        <p:strVal val="visible"/>
                                      </p:to>
                                    </p:set>
                                    <p:anim calcmode="lin" valueType="num">
                                      <p:cBhvr additive="base">
                                        <p:cTn id="11" dur="1200"/>
                                        <p:tgtEl>
                                          <p:spTgt spid="275"/>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274">
                                            <p:txEl>
                                              <p:pRg st="0" end="0"/>
                                            </p:txEl>
                                          </p:spTgt>
                                        </p:tgtEl>
                                        <p:attrNameLst>
                                          <p:attrName>style.visibility</p:attrName>
                                        </p:attrNameLst>
                                      </p:cBhvr>
                                      <p:to>
                                        <p:strVal val="visible"/>
                                      </p:to>
                                    </p:set>
                                    <p:anim calcmode="lin" valueType="num">
                                      <p:cBhvr additive="base">
                                        <p:cTn id="15" dur="1200"/>
                                        <p:tgtEl>
                                          <p:spTgt spid="274">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274">
                                            <p:txEl>
                                              <p:pRg st="1" end="1"/>
                                            </p:txEl>
                                          </p:spTgt>
                                        </p:tgtEl>
                                        <p:attrNameLst>
                                          <p:attrName>style.visibility</p:attrName>
                                        </p:attrNameLst>
                                      </p:cBhvr>
                                      <p:to>
                                        <p:strVal val="visible"/>
                                      </p:to>
                                    </p:set>
                                    <p:anim calcmode="lin" valueType="num">
                                      <p:cBhvr additive="base">
                                        <p:cTn id="19" dur="1200"/>
                                        <p:tgtEl>
                                          <p:spTgt spid="274">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274">
                                            <p:txEl>
                                              <p:pRg st="2" end="2"/>
                                            </p:txEl>
                                          </p:spTgt>
                                        </p:tgtEl>
                                        <p:attrNameLst>
                                          <p:attrName>style.visibility</p:attrName>
                                        </p:attrNameLst>
                                      </p:cBhvr>
                                      <p:to>
                                        <p:strVal val="visible"/>
                                      </p:to>
                                    </p:set>
                                    <p:anim calcmode="lin" valueType="num">
                                      <p:cBhvr additive="base">
                                        <p:cTn id="23" dur="1200"/>
                                        <p:tgtEl>
                                          <p:spTgt spid="274">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274">
                                            <p:txEl>
                                              <p:pRg st="3" end="3"/>
                                            </p:txEl>
                                          </p:spTgt>
                                        </p:tgtEl>
                                        <p:attrNameLst>
                                          <p:attrName>style.visibility</p:attrName>
                                        </p:attrNameLst>
                                      </p:cBhvr>
                                      <p:to>
                                        <p:strVal val="visible"/>
                                      </p:to>
                                    </p:set>
                                    <p:anim calcmode="lin" valueType="num">
                                      <p:cBhvr additive="base">
                                        <p:cTn id="27" dur="1200"/>
                                        <p:tgtEl>
                                          <p:spTgt spid="274">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274">
                                            <p:txEl>
                                              <p:pRg st="4" end="4"/>
                                            </p:txEl>
                                          </p:spTgt>
                                        </p:tgtEl>
                                        <p:attrNameLst>
                                          <p:attrName>style.visibility</p:attrName>
                                        </p:attrNameLst>
                                      </p:cBhvr>
                                      <p:to>
                                        <p:strVal val="visible"/>
                                      </p:to>
                                    </p:set>
                                    <p:anim calcmode="lin" valueType="num">
                                      <p:cBhvr additive="base">
                                        <p:cTn id="31" dur="1200"/>
                                        <p:tgtEl>
                                          <p:spTgt spid="274">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274">
                                            <p:txEl>
                                              <p:pRg st="5" end="5"/>
                                            </p:txEl>
                                          </p:spTgt>
                                        </p:tgtEl>
                                        <p:attrNameLst>
                                          <p:attrName>style.visibility</p:attrName>
                                        </p:attrNameLst>
                                      </p:cBhvr>
                                      <p:to>
                                        <p:strVal val="visible"/>
                                      </p:to>
                                    </p:set>
                                    <p:anim calcmode="lin" valueType="num">
                                      <p:cBhvr additive="base">
                                        <p:cTn id="35" dur="1200"/>
                                        <p:tgtEl>
                                          <p:spTgt spid="274">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274">
                                            <p:txEl>
                                              <p:pRg st="6" end="6"/>
                                            </p:txEl>
                                          </p:spTgt>
                                        </p:tgtEl>
                                        <p:attrNameLst>
                                          <p:attrName>style.visibility</p:attrName>
                                        </p:attrNameLst>
                                      </p:cBhvr>
                                      <p:to>
                                        <p:strVal val="visible"/>
                                      </p:to>
                                    </p:set>
                                    <p:anim calcmode="lin" valueType="num">
                                      <p:cBhvr additive="base">
                                        <p:cTn id="39" dur="1200"/>
                                        <p:tgtEl>
                                          <p:spTgt spid="274">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2" fill="hold" nodeType="afterEffect">
                                  <p:stCondLst>
                                    <p:cond delay="0"/>
                                  </p:stCondLst>
                                  <p:childTnLst>
                                    <p:set>
                                      <p:cBhvr>
                                        <p:cTn id="42" dur="1" fill="hold">
                                          <p:stCondLst>
                                            <p:cond delay="0"/>
                                          </p:stCondLst>
                                        </p:cTn>
                                        <p:tgtEl>
                                          <p:spTgt spid="274">
                                            <p:txEl>
                                              <p:pRg st="7" end="7"/>
                                            </p:txEl>
                                          </p:spTgt>
                                        </p:tgtEl>
                                        <p:attrNameLst>
                                          <p:attrName>style.visibility</p:attrName>
                                        </p:attrNameLst>
                                      </p:cBhvr>
                                      <p:to>
                                        <p:strVal val="visible"/>
                                      </p:to>
                                    </p:set>
                                    <p:anim calcmode="lin" valueType="num">
                                      <p:cBhvr additive="base">
                                        <p:cTn id="43" dur="1200"/>
                                        <p:tgtEl>
                                          <p:spTgt spid="274">
                                            <p:txEl>
                                              <p:pRg st="7" end="7"/>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3" presetClass="entr" presetSubtype="16" fill="hold" nodeType="afterEffect">
                                  <p:stCondLst>
                                    <p:cond delay="0"/>
                                  </p:stCondLst>
                                  <p:childTnLst>
                                    <p:set>
                                      <p:cBhvr>
                                        <p:cTn id="46" dur="1" fill="hold">
                                          <p:stCondLst>
                                            <p:cond delay="0"/>
                                          </p:stCondLst>
                                        </p:cTn>
                                        <p:tgtEl>
                                          <p:spTgt spid="273"/>
                                        </p:tgtEl>
                                        <p:attrNameLst>
                                          <p:attrName>style.visibility</p:attrName>
                                        </p:attrNameLst>
                                      </p:cBhvr>
                                      <p:to>
                                        <p:strVal val="visible"/>
                                      </p:to>
                                    </p:set>
                                    <p:anim calcmode="lin" valueType="num">
                                      <p:cBhvr additive="base">
                                        <p:cTn id="47" dur="1200"/>
                                        <p:tgtEl>
                                          <p:spTgt spid="273"/>
                                        </p:tgtEl>
                                        <p:attrNameLst>
                                          <p:attrName>ppt_w</p:attrName>
                                        </p:attrNameLst>
                                      </p:cBhvr>
                                      <p:tavLst>
                                        <p:tav tm="0">
                                          <p:val>
                                            <p:strVal val="0"/>
                                          </p:val>
                                        </p:tav>
                                        <p:tav tm="100000">
                                          <p:val>
                                            <p:strVal val="#ppt_w"/>
                                          </p:val>
                                        </p:tav>
                                      </p:tavLst>
                                    </p:anim>
                                    <p:anim calcmode="lin" valueType="num">
                                      <p:cBhvr additive="base">
                                        <p:cTn id="48" dur="1200"/>
                                        <p:tgtEl>
                                          <p:spTgt spid="27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Four - DENSENET121</a:t>
            </a:r>
            <a:endParaRPr/>
          </a:p>
        </p:txBody>
      </p:sp>
      <p:pic>
        <p:nvPicPr>
          <p:cNvPr id="282" name="Google Shape;282;p36"/>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sp>
        <p:nvSpPr>
          <p:cNvPr id="283" name="Google Shape;283;p36"/>
          <p:cNvSpPr txBox="1"/>
          <p:nvPr/>
        </p:nvSpPr>
        <p:spPr>
          <a:xfrm>
            <a:off x="483650" y="1152475"/>
            <a:ext cx="52632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2"/>
                </a:solidFill>
                <a:latin typeface="Source Sans Pro"/>
                <a:ea typeface="Source Sans Pro"/>
                <a:cs typeface="Source Sans Pro"/>
                <a:sym typeface="Source Sans Pro"/>
              </a:rPr>
              <a:t>ROC Plot</a:t>
            </a:r>
            <a:endParaRPr sz="1800" b="1">
              <a:solidFill>
                <a:schemeClr val="accent2"/>
              </a:solidFill>
              <a:latin typeface="Source Sans Pro"/>
              <a:ea typeface="Source Sans Pro"/>
              <a:cs typeface="Source Sans Pro"/>
              <a:sym typeface="Source Sans Pro"/>
            </a:endParaRPr>
          </a:p>
        </p:txBody>
      </p:sp>
      <p:pic>
        <p:nvPicPr>
          <p:cNvPr id="284" name="Google Shape;284;p36"/>
          <p:cNvPicPr preferRelativeResize="0"/>
          <p:nvPr/>
        </p:nvPicPr>
        <p:blipFill>
          <a:blip r:embed="rId4">
            <a:alphaModFix/>
          </a:blip>
          <a:stretch>
            <a:fillRect/>
          </a:stretch>
        </p:blipFill>
        <p:spPr>
          <a:xfrm>
            <a:off x="2192275" y="1379675"/>
            <a:ext cx="4717600" cy="3416850"/>
          </a:xfrm>
          <a:prstGeom prst="rect">
            <a:avLst/>
          </a:prstGeom>
          <a:noFill/>
          <a:ln>
            <a:noFill/>
          </a:ln>
        </p:spPr>
      </p:pic>
      <p:sp>
        <p:nvSpPr>
          <p:cNvPr id="285" name="Google Shape;285;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1"/>
                                        </p:tgtEl>
                                        <p:attrNameLst>
                                          <p:attrName>style.visibility</p:attrName>
                                        </p:attrNameLst>
                                      </p:cBhvr>
                                      <p:to>
                                        <p:strVal val="visible"/>
                                      </p:to>
                                    </p:set>
                                    <p:anim calcmode="lin" valueType="num">
                                      <p:cBhvr additive="base">
                                        <p:cTn id="7" dur="1200"/>
                                        <p:tgtEl>
                                          <p:spTgt spid="281"/>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 calcmode="lin" valueType="num">
                                      <p:cBhvr additive="base">
                                        <p:cTn id="11" dur="1200"/>
                                        <p:tgtEl>
                                          <p:spTgt spid="283"/>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3" presetClass="entr" presetSubtype="16" fill="hold" nodeType="afterEffect">
                                  <p:stCondLst>
                                    <p:cond delay="0"/>
                                  </p:stCondLst>
                                  <p:childTnLst>
                                    <p:set>
                                      <p:cBhvr>
                                        <p:cTn id="14" dur="1" fill="hold">
                                          <p:stCondLst>
                                            <p:cond delay="0"/>
                                          </p:stCondLst>
                                        </p:cTn>
                                        <p:tgtEl>
                                          <p:spTgt spid="284"/>
                                        </p:tgtEl>
                                        <p:attrNameLst>
                                          <p:attrName>style.visibility</p:attrName>
                                        </p:attrNameLst>
                                      </p:cBhvr>
                                      <p:to>
                                        <p:strVal val="visible"/>
                                      </p:to>
                                    </p:set>
                                    <p:anim calcmode="lin" valueType="num">
                                      <p:cBhvr additive="base">
                                        <p:cTn id="15" dur="1200"/>
                                        <p:tgtEl>
                                          <p:spTgt spid="284"/>
                                        </p:tgtEl>
                                        <p:attrNameLst>
                                          <p:attrName>ppt_w</p:attrName>
                                        </p:attrNameLst>
                                      </p:cBhvr>
                                      <p:tavLst>
                                        <p:tav tm="0">
                                          <p:val>
                                            <p:strVal val="0"/>
                                          </p:val>
                                        </p:tav>
                                        <p:tav tm="100000">
                                          <p:val>
                                            <p:strVal val="#ppt_w"/>
                                          </p:val>
                                        </p:tav>
                                      </p:tavLst>
                                    </p:anim>
                                    <p:anim calcmode="lin" valueType="num">
                                      <p:cBhvr additive="base">
                                        <p:cTn id="16" dur="1200"/>
                                        <p:tgtEl>
                                          <p:spTgt spid="284"/>
                                        </p:tgtEl>
                                        <p:attrNameLst>
                                          <p:attrName>ppt_h</p:attrName>
                                        </p:attrNameLst>
                                      </p:cBhvr>
                                      <p:tavLst>
                                        <p:tav tm="0">
                                          <p:val>
                                            <p:strVal val="0"/>
                                          </p:val>
                                        </p:tav>
                                        <p:tav tm="100000">
                                          <p:val>
                                            <p:strVal val="#ppt_h"/>
                                          </p:val>
                                        </p:tav>
                                      </p:tavLst>
                                    </p:anim>
                                  </p:childTnLst>
                                </p:cTn>
                              </p:par>
                            </p:childTnLst>
                          </p:cTn>
                        </p:par>
                        <p:par>
                          <p:cTn id="17" fill="hold">
                            <p:stCondLst>
                              <p:cond delay="3600"/>
                            </p:stCondLst>
                            <p:childTnLst>
                              <p:par>
                                <p:cTn id="18" presetID="23" presetClass="entr" presetSubtype="16" fill="hold" nodeType="afterEffect">
                                  <p:stCondLst>
                                    <p:cond delay="0"/>
                                  </p:stCondLst>
                                  <p:childTnLst>
                                    <p:set>
                                      <p:cBhvr>
                                        <p:cTn id="19" dur="1" fill="hold">
                                          <p:stCondLst>
                                            <p:cond delay="0"/>
                                          </p:stCondLst>
                                        </p:cTn>
                                        <p:tgtEl>
                                          <p:spTgt spid="282"/>
                                        </p:tgtEl>
                                        <p:attrNameLst>
                                          <p:attrName>style.visibility</p:attrName>
                                        </p:attrNameLst>
                                      </p:cBhvr>
                                      <p:to>
                                        <p:strVal val="visible"/>
                                      </p:to>
                                    </p:set>
                                    <p:anim calcmode="lin" valueType="num">
                                      <p:cBhvr additive="base">
                                        <p:cTn id="20" dur="1200"/>
                                        <p:tgtEl>
                                          <p:spTgt spid="282"/>
                                        </p:tgtEl>
                                        <p:attrNameLst>
                                          <p:attrName>ppt_w</p:attrName>
                                        </p:attrNameLst>
                                      </p:cBhvr>
                                      <p:tavLst>
                                        <p:tav tm="0">
                                          <p:val>
                                            <p:strVal val="0"/>
                                          </p:val>
                                        </p:tav>
                                        <p:tav tm="100000">
                                          <p:val>
                                            <p:strVal val="#ppt_w"/>
                                          </p:val>
                                        </p:tav>
                                      </p:tavLst>
                                    </p:anim>
                                    <p:anim calcmode="lin" valueType="num">
                                      <p:cBhvr additive="base">
                                        <p:cTn id="21" dur="1200"/>
                                        <p:tgtEl>
                                          <p:spTgt spid="28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Five - MOBILENET</a:t>
            </a:r>
            <a:endParaRPr/>
          </a:p>
        </p:txBody>
      </p:sp>
      <p:sp>
        <p:nvSpPr>
          <p:cNvPr id="291" name="Google Shape;291;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292" name="Google Shape;292;p37"/>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293" name="Google Shape;293;p37"/>
          <p:cNvPicPr preferRelativeResize="0"/>
          <p:nvPr/>
        </p:nvPicPr>
        <p:blipFill>
          <a:blip r:embed="rId4">
            <a:alphaModFix/>
          </a:blip>
          <a:stretch>
            <a:fillRect/>
          </a:stretch>
        </p:blipFill>
        <p:spPr>
          <a:xfrm>
            <a:off x="379225" y="1449438"/>
            <a:ext cx="4406425" cy="2822475"/>
          </a:xfrm>
          <a:prstGeom prst="rect">
            <a:avLst/>
          </a:prstGeom>
          <a:noFill/>
          <a:ln>
            <a:noFill/>
          </a:ln>
        </p:spPr>
      </p:pic>
      <p:sp>
        <p:nvSpPr>
          <p:cNvPr id="294" name="Google Shape;294;p37"/>
          <p:cNvSpPr txBox="1"/>
          <p:nvPr/>
        </p:nvSpPr>
        <p:spPr>
          <a:xfrm>
            <a:off x="4602875" y="1205800"/>
            <a:ext cx="3807000" cy="354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000" b="1">
                <a:solidFill>
                  <a:schemeClr val="accent2"/>
                </a:solidFill>
                <a:latin typeface="Source Sans Pro"/>
                <a:ea typeface="Source Sans Pro"/>
                <a:cs typeface="Source Sans Pro"/>
                <a:sym typeface="Source Sans Pro"/>
              </a:rPr>
              <a:t>Base Model</a:t>
            </a:r>
            <a:r>
              <a:rPr lang="en" sz="1000">
                <a:solidFill>
                  <a:schemeClr val="accent2"/>
                </a:solidFill>
                <a:latin typeface="Source Sans Pro"/>
                <a:ea typeface="Source Sans Pro"/>
                <a:cs typeface="Source Sans Pro"/>
                <a:sym typeface="Source Sans Pro"/>
              </a:rPr>
              <a:t>: Utilizes Mobilenet, a powerful pre-trained convolutional neural network optimised for mobile applications</a:t>
            </a:r>
            <a:endParaRPr sz="1000">
              <a:solidFill>
                <a:schemeClr val="accent2"/>
              </a:solidFill>
              <a:latin typeface="Source Sans Pro"/>
              <a:ea typeface="Source Sans Pro"/>
              <a:cs typeface="Source Sans Pro"/>
              <a:sym typeface="Source Sans Pro"/>
            </a:endParaRPr>
          </a:p>
          <a:p>
            <a:pPr marL="0" lvl="0" indent="0" algn="l" rtl="0">
              <a:lnSpc>
                <a:spcPct val="115000"/>
              </a:lnSpc>
              <a:spcBef>
                <a:spcPts val="1200"/>
              </a:spcBef>
              <a:spcAft>
                <a:spcPts val="0"/>
              </a:spcAft>
              <a:buClr>
                <a:schemeClr val="dk2"/>
              </a:buClr>
              <a:buSzPts val="1100"/>
              <a:buFont typeface="Arial"/>
              <a:buNone/>
            </a:pPr>
            <a:r>
              <a:rPr lang="en" sz="1000" b="1">
                <a:solidFill>
                  <a:schemeClr val="accent2"/>
                </a:solidFill>
                <a:latin typeface="Source Sans Pro"/>
                <a:ea typeface="Source Sans Pro"/>
                <a:cs typeface="Source Sans Pro"/>
                <a:sym typeface="Source Sans Pro"/>
              </a:rPr>
              <a:t>Additional Layers:</a:t>
            </a:r>
            <a:endParaRPr sz="1000" b="1">
              <a:solidFill>
                <a:schemeClr val="accent2"/>
              </a:solidFill>
              <a:latin typeface="Source Sans Pro"/>
              <a:ea typeface="Source Sans Pro"/>
              <a:cs typeface="Source Sans Pro"/>
              <a:sym typeface="Source Sans Pro"/>
            </a:endParaRPr>
          </a:p>
          <a:p>
            <a:pPr marL="457200" lvl="0" indent="-292100" algn="l" rtl="0">
              <a:lnSpc>
                <a:spcPct val="115000"/>
              </a:lnSpc>
              <a:spcBef>
                <a:spcPts val="1200"/>
              </a:spcBef>
              <a:spcAft>
                <a:spcPts val="0"/>
              </a:spcAft>
              <a:buClr>
                <a:schemeClr val="accent2"/>
              </a:buClr>
              <a:buSzPts val="1000"/>
              <a:buFont typeface="Source Sans Pro"/>
              <a:buChar char="●"/>
            </a:pPr>
            <a:r>
              <a:rPr lang="en" sz="1000">
                <a:solidFill>
                  <a:schemeClr val="accent2"/>
                </a:solidFill>
                <a:latin typeface="Source Sans Pro"/>
                <a:ea typeface="Source Sans Pro"/>
                <a:cs typeface="Source Sans Pro"/>
                <a:sym typeface="Source Sans Pro"/>
              </a:rPr>
              <a:t>Global_Average_Pooling Layer:This layer reduces each of the incoming feature map's dimensions to a single value, condensing the spatial information, thus lowering the model's complexity and total parameter count.</a:t>
            </a:r>
            <a:endParaRPr sz="1000">
              <a:solidFill>
                <a:schemeClr val="accent2"/>
              </a:solidFill>
              <a:latin typeface="Source Sans Pro"/>
              <a:ea typeface="Source Sans Pro"/>
              <a:cs typeface="Source Sans Pro"/>
              <a:sym typeface="Source Sans Pro"/>
            </a:endParaRPr>
          </a:p>
          <a:p>
            <a:pPr marL="457200" lvl="0" indent="-292100" algn="l" rtl="0">
              <a:lnSpc>
                <a:spcPct val="115000"/>
              </a:lnSpc>
              <a:spcBef>
                <a:spcPts val="0"/>
              </a:spcBef>
              <a:spcAft>
                <a:spcPts val="0"/>
              </a:spcAft>
              <a:buClr>
                <a:schemeClr val="accent2"/>
              </a:buClr>
              <a:buSzPts val="1000"/>
              <a:buFont typeface="Source Sans Pro"/>
              <a:buChar char="●"/>
            </a:pPr>
            <a:r>
              <a:rPr lang="en" sz="1000">
                <a:solidFill>
                  <a:schemeClr val="accent2"/>
                </a:solidFill>
                <a:latin typeface="Source Sans Pro"/>
                <a:ea typeface="Source Sans Pro"/>
                <a:cs typeface="Source Sans Pro"/>
                <a:sym typeface="Source Sans Pro"/>
              </a:rPr>
              <a:t>Dense Layer: computes a weighted sum of its inputs from the previous layer, adds a bias term, and then applies an activation function.</a:t>
            </a:r>
            <a:endParaRPr sz="1000">
              <a:solidFill>
                <a:schemeClr val="accent2"/>
              </a:solidFill>
              <a:latin typeface="Source Sans Pro"/>
              <a:ea typeface="Source Sans Pro"/>
              <a:cs typeface="Source Sans Pro"/>
              <a:sym typeface="Source Sans Pro"/>
            </a:endParaRPr>
          </a:p>
          <a:p>
            <a:pPr marL="457200" lvl="0" indent="-292100" algn="l" rtl="0">
              <a:lnSpc>
                <a:spcPct val="115000"/>
              </a:lnSpc>
              <a:spcBef>
                <a:spcPts val="0"/>
              </a:spcBef>
              <a:spcAft>
                <a:spcPts val="0"/>
              </a:spcAft>
              <a:buClr>
                <a:schemeClr val="accent2"/>
              </a:buClr>
              <a:buSzPts val="1000"/>
              <a:buFont typeface="Source Sans Pro"/>
              <a:buChar char="●"/>
            </a:pPr>
            <a:r>
              <a:rPr lang="en" sz="1000">
                <a:solidFill>
                  <a:schemeClr val="accent2"/>
                </a:solidFill>
                <a:latin typeface="Source Sans Pro"/>
                <a:ea typeface="Source Sans Pro"/>
                <a:cs typeface="Source Sans Pro"/>
                <a:sym typeface="Source Sans Pro"/>
              </a:rPr>
              <a:t>Dropout: Prevents overfitting by randomly deactivating some units during training.</a:t>
            </a:r>
            <a:endParaRPr sz="1000">
              <a:solidFill>
                <a:schemeClr val="accent2"/>
              </a:solidFill>
              <a:latin typeface="Source Sans Pro"/>
              <a:ea typeface="Source Sans Pro"/>
              <a:cs typeface="Source Sans Pro"/>
              <a:sym typeface="Source Sans Pro"/>
            </a:endParaRPr>
          </a:p>
          <a:p>
            <a:pPr marL="0" lvl="0" indent="0" algn="l" rtl="0">
              <a:lnSpc>
                <a:spcPct val="115000"/>
              </a:lnSpc>
              <a:spcBef>
                <a:spcPts val="1200"/>
              </a:spcBef>
              <a:spcAft>
                <a:spcPts val="0"/>
              </a:spcAft>
              <a:buClr>
                <a:schemeClr val="dk2"/>
              </a:buClr>
              <a:buSzPts val="1100"/>
              <a:buFont typeface="Arial"/>
              <a:buNone/>
            </a:pPr>
            <a:r>
              <a:rPr lang="en" sz="1000" b="1">
                <a:solidFill>
                  <a:schemeClr val="accent2"/>
                </a:solidFill>
                <a:latin typeface="Source Sans Pro"/>
                <a:ea typeface="Source Sans Pro"/>
                <a:cs typeface="Source Sans Pro"/>
                <a:sym typeface="Source Sans Pro"/>
              </a:rPr>
              <a:t>Total Parameters</a:t>
            </a:r>
            <a:r>
              <a:rPr lang="en" sz="1000">
                <a:solidFill>
                  <a:schemeClr val="accent2"/>
                </a:solidFill>
                <a:latin typeface="Source Sans Pro"/>
                <a:ea typeface="Source Sans Pro"/>
                <a:cs typeface="Source Sans Pro"/>
                <a:sym typeface="Source Sans Pro"/>
              </a:rPr>
              <a:t>: 3,493,320</a:t>
            </a:r>
            <a:endParaRPr sz="1000">
              <a:solidFill>
                <a:schemeClr val="accent2"/>
              </a:solidFill>
              <a:latin typeface="Source Sans Pro"/>
              <a:ea typeface="Source Sans Pro"/>
              <a:cs typeface="Source Sans Pro"/>
              <a:sym typeface="Source Sans Pro"/>
            </a:endParaRPr>
          </a:p>
          <a:p>
            <a:pPr marL="0" lvl="0" indent="0" algn="l" rtl="0">
              <a:lnSpc>
                <a:spcPct val="115000"/>
              </a:lnSpc>
              <a:spcBef>
                <a:spcPts val="1200"/>
              </a:spcBef>
              <a:spcAft>
                <a:spcPts val="0"/>
              </a:spcAft>
              <a:buClr>
                <a:schemeClr val="dk2"/>
              </a:buClr>
              <a:buSzPts val="1100"/>
              <a:buFont typeface="Arial"/>
              <a:buNone/>
            </a:pPr>
            <a:r>
              <a:rPr lang="en" sz="1000" b="1">
                <a:solidFill>
                  <a:schemeClr val="accent2"/>
                </a:solidFill>
                <a:latin typeface="Source Sans Pro"/>
                <a:ea typeface="Source Sans Pro"/>
                <a:cs typeface="Source Sans Pro"/>
                <a:sym typeface="Source Sans Pro"/>
              </a:rPr>
              <a:t>Trainable Parameters</a:t>
            </a:r>
            <a:r>
              <a:rPr lang="en" sz="1000">
                <a:solidFill>
                  <a:schemeClr val="accent2"/>
                </a:solidFill>
                <a:latin typeface="Source Sans Pro"/>
                <a:ea typeface="Source Sans Pro"/>
                <a:cs typeface="Source Sans Pro"/>
                <a:sym typeface="Source Sans Pro"/>
              </a:rPr>
              <a:t>: 264,456</a:t>
            </a:r>
            <a:endParaRPr sz="1000">
              <a:solidFill>
                <a:schemeClr val="accent2"/>
              </a:solidFill>
              <a:latin typeface="Source Sans Pro"/>
              <a:ea typeface="Source Sans Pro"/>
              <a:cs typeface="Source Sans Pro"/>
              <a:sym typeface="Source Sans Pro"/>
            </a:endParaRPr>
          </a:p>
          <a:p>
            <a:pPr marL="0" lvl="0" indent="0" algn="l" rtl="0">
              <a:lnSpc>
                <a:spcPct val="115000"/>
              </a:lnSpc>
              <a:spcBef>
                <a:spcPts val="1200"/>
              </a:spcBef>
              <a:spcAft>
                <a:spcPts val="1200"/>
              </a:spcAft>
              <a:buClr>
                <a:schemeClr val="dk2"/>
              </a:buClr>
              <a:buSzPts val="1100"/>
              <a:buFont typeface="Arial"/>
              <a:buNone/>
            </a:pPr>
            <a:r>
              <a:rPr lang="en" sz="1000" b="1">
                <a:solidFill>
                  <a:schemeClr val="accent2"/>
                </a:solidFill>
                <a:latin typeface="Source Sans Pro"/>
                <a:ea typeface="Source Sans Pro"/>
                <a:cs typeface="Source Sans Pro"/>
                <a:sym typeface="Source Sans Pro"/>
              </a:rPr>
              <a:t>Non-trainable Parameters:</a:t>
            </a:r>
            <a:r>
              <a:rPr lang="en" sz="1000">
                <a:solidFill>
                  <a:schemeClr val="accent2"/>
                </a:solidFill>
                <a:latin typeface="Source Sans Pro"/>
                <a:ea typeface="Source Sans Pro"/>
                <a:cs typeface="Source Sans Pro"/>
                <a:sym typeface="Source Sans Pro"/>
              </a:rPr>
              <a:t> 3,228,864</a:t>
            </a:r>
            <a:endParaRPr sz="1800">
              <a:solidFill>
                <a:schemeClr val="lt2"/>
              </a:solidFill>
              <a:latin typeface="Source Sans Pro"/>
              <a:ea typeface="Source Sans Pro"/>
              <a:cs typeface="Source Sans Pro"/>
              <a:sym typeface="Source Sans Pro"/>
            </a:endParaRPr>
          </a:p>
        </p:txBody>
      </p:sp>
      <p:sp>
        <p:nvSpPr>
          <p:cNvPr id="295" name="Google Shape;295;p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0"/>
                                        </p:tgtEl>
                                        <p:attrNameLst>
                                          <p:attrName>style.visibility</p:attrName>
                                        </p:attrNameLst>
                                      </p:cBhvr>
                                      <p:to>
                                        <p:strVal val="visible"/>
                                      </p:to>
                                    </p:set>
                                    <p:anim calcmode="lin" valueType="num">
                                      <p:cBhvr additive="base">
                                        <p:cTn id="7" dur="1200"/>
                                        <p:tgtEl>
                                          <p:spTgt spid="290"/>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293"/>
                                        </p:tgtEl>
                                        <p:attrNameLst>
                                          <p:attrName>style.visibility</p:attrName>
                                        </p:attrNameLst>
                                      </p:cBhvr>
                                      <p:to>
                                        <p:strVal val="visible"/>
                                      </p:to>
                                    </p:set>
                                    <p:anim calcmode="lin" valueType="num">
                                      <p:cBhvr additive="base">
                                        <p:cTn id="11" dur="1200"/>
                                        <p:tgtEl>
                                          <p:spTgt spid="293"/>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294">
                                            <p:txEl>
                                              <p:pRg st="0" end="0"/>
                                            </p:txEl>
                                          </p:spTgt>
                                        </p:tgtEl>
                                        <p:attrNameLst>
                                          <p:attrName>style.visibility</p:attrName>
                                        </p:attrNameLst>
                                      </p:cBhvr>
                                      <p:to>
                                        <p:strVal val="visible"/>
                                      </p:to>
                                    </p:set>
                                    <p:anim calcmode="lin" valueType="num">
                                      <p:cBhvr additive="base">
                                        <p:cTn id="15" dur="1200"/>
                                        <p:tgtEl>
                                          <p:spTgt spid="294">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294">
                                            <p:txEl>
                                              <p:pRg st="1" end="1"/>
                                            </p:txEl>
                                          </p:spTgt>
                                        </p:tgtEl>
                                        <p:attrNameLst>
                                          <p:attrName>style.visibility</p:attrName>
                                        </p:attrNameLst>
                                      </p:cBhvr>
                                      <p:to>
                                        <p:strVal val="visible"/>
                                      </p:to>
                                    </p:set>
                                    <p:anim calcmode="lin" valueType="num">
                                      <p:cBhvr additive="base">
                                        <p:cTn id="19" dur="1200"/>
                                        <p:tgtEl>
                                          <p:spTgt spid="294">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294">
                                            <p:txEl>
                                              <p:pRg st="2" end="2"/>
                                            </p:txEl>
                                          </p:spTgt>
                                        </p:tgtEl>
                                        <p:attrNameLst>
                                          <p:attrName>style.visibility</p:attrName>
                                        </p:attrNameLst>
                                      </p:cBhvr>
                                      <p:to>
                                        <p:strVal val="visible"/>
                                      </p:to>
                                    </p:set>
                                    <p:anim calcmode="lin" valueType="num">
                                      <p:cBhvr additive="base">
                                        <p:cTn id="23" dur="1200"/>
                                        <p:tgtEl>
                                          <p:spTgt spid="294">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294">
                                            <p:txEl>
                                              <p:pRg st="3" end="3"/>
                                            </p:txEl>
                                          </p:spTgt>
                                        </p:tgtEl>
                                        <p:attrNameLst>
                                          <p:attrName>style.visibility</p:attrName>
                                        </p:attrNameLst>
                                      </p:cBhvr>
                                      <p:to>
                                        <p:strVal val="visible"/>
                                      </p:to>
                                    </p:set>
                                    <p:anim calcmode="lin" valueType="num">
                                      <p:cBhvr additive="base">
                                        <p:cTn id="27" dur="1200"/>
                                        <p:tgtEl>
                                          <p:spTgt spid="294">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294">
                                            <p:txEl>
                                              <p:pRg st="4" end="4"/>
                                            </p:txEl>
                                          </p:spTgt>
                                        </p:tgtEl>
                                        <p:attrNameLst>
                                          <p:attrName>style.visibility</p:attrName>
                                        </p:attrNameLst>
                                      </p:cBhvr>
                                      <p:to>
                                        <p:strVal val="visible"/>
                                      </p:to>
                                    </p:set>
                                    <p:anim calcmode="lin" valueType="num">
                                      <p:cBhvr additive="base">
                                        <p:cTn id="31" dur="1200"/>
                                        <p:tgtEl>
                                          <p:spTgt spid="294">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294">
                                            <p:txEl>
                                              <p:pRg st="5" end="5"/>
                                            </p:txEl>
                                          </p:spTgt>
                                        </p:tgtEl>
                                        <p:attrNameLst>
                                          <p:attrName>style.visibility</p:attrName>
                                        </p:attrNameLst>
                                      </p:cBhvr>
                                      <p:to>
                                        <p:strVal val="visible"/>
                                      </p:to>
                                    </p:set>
                                    <p:anim calcmode="lin" valueType="num">
                                      <p:cBhvr additive="base">
                                        <p:cTn id="35" dur="1200"/>
                                        <p:tgtEl>
                                          <p:spTgt spid="294">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294">
                                            <p:txEl>
                                              <p:pRg st="6" end="6"/>
                                            </p:txEl>
                                          </p:spTgt>
                                        </p:tgtEl>
                                        <p:attrNameLst>
                                          <p:attrName>style.visibility</p:attrName>
                                        </p:attrNameLst>
                                      </p:cBhvr>
                                      <p:to>
                                        <p:strVal val="visible"/>
                                      </p:to>
                                    </p:set>
                                    <p:anim calcmode="lin" valueType="num">
                                      <p:cBhvr additive="base">
                                        <p:cTn id="39" dur="1200"/>
                                        <p:tgtEl>
                                          <p:spTgt spid="294">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2" fill="hold" nodeType="afterEffect">
                                  <p:stCondLst>
                                    <p:cond delay="0"/>
                                  </p:stCondLst>
                                  <p:childTnLst>
                                    <p:set>
                                      <p:cBhvr>
                                        <p:cTn id="42" dur="1" fill="hold">
                                          <p:stCondLst>
                                            <p:cond delay="0"/>
                                          </p:stCondLst>
                                        </p:cTn>
                                        <p:tgtEl>
                                          <p:spTgt spid="294">
                                            <p:txEl>
                                              <p:pRg st="7" end="7"/>
                                            </p:txEl>
                                          </p:spTgt>
                                        </p:tgtEl>
                                        <p:attrNameLst>
                                          <p:attrName>style.visibility</p:attrName>
                                        </p:attrNameLst>
                                      </p:cBhvr>
                                      <p:to>
                                        <p:strVal val="visible"/>
                                      </p:to>
                                    </p:set>
                                    <p:anim calcmode="lin" valueType="num">
                                      <p:cBhvr additive="base">
                                        <p:cTn id="43" dur="1200"/>
                                        <p:tgtEl>
                                          <p:spTgt spid="294">
                                            <p:txEl>
                                              <p:pRg st="7" end="7"/>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3" presetClass="entr" presetSubtype="16" fill="hold" nodeType="afterEffect">
                                  <p:stCondLst>
                                    <p:cond delay="0"/>
                                  </p:stCondLst>
                                  <p:childTnLst>
                                    <p:set>
                                      <p:cBhvr>
                                        <p:cTn id="46" dur="1" fill="hold">
                                          <p:stCondLst>
                                            <p:cond delay="0"/>
                                          </p:stCondLst>
                                        </p:cTn>
                                        <p:tgtEl>
                                          <p:spTgt spid="292"/>
                                        </p:tgtEl>
                                        <p:attrNameLst>
                                          <p:attrName>style.visibility</p:attrName>
                                        </p:attrNameLst>
                                      </p:cBhvr>
                                      <p:to>
                                        <p:strVal val="visible"/>
                                      </p:to>
                                    </p:set>
                                    <p:anim calcmode="lin" valueType="num">
                                      <p:cBhvr additive="base">
                                        <p:cTn id="47" dur="1200"/>
                                        <p:tgtEl>
                                          <p:spTgt spid="292"/>
                                        </p:tgtEl>
                                        <p:attrNameLst>
                                          <p:attrName>ppt_w</p:attrName>
                                        </p:attrNameLst>
                                      </p:cBhvr>
                                      <p:tavLst>
                                        <p:tav tm="0">
                                          <p:val>
                                            <p:strVal val="0"/>
                                          </p:val>
                                        </p:tav>
                                        <p:tav tm="100000">
                                          <p:val>
                                            <p:strVal val="#ppt_w"/>
                                          </p:val>
                                        </p:tav>
                                      </p:tavLst>
                                    </p:anim>
                                    <p:anim calcmode="lin" valueType="num">
                                      <p:cBhvr additive="base">
                                        <p:cTn id="48" dur="1200"/>
                                        <p:tgtEl>
                                          <p:spTgt spid="29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Five - MOBILENET</a:t>
            </a:r>
            <a:endParaRPr/>
          </a:p>
        </p:txBody>
      </p:sp>
      <p:pic>
        <p:nvPicPr>
          <p:cNvPr id="301" name="Google Shape;301;p38"/>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302" name="Google Shape;302;p38"/>
          <p:cNvPicPr preferRelativeResize="0"/>
          <p:nvPr/>
        </p:nvPicPr>
        <p:blipFill>
          <a:blip r:embed="rId4">
            <a:alphaModFix/>
          </a:blip>
          <a:stretch>
            <a:fillRect/>
          </a:stretch>
        </p:blipFill>
        <p:spPr>
          <a:xfrm>
            <a:off x="1770488" y="1535900"/>
            <a:ext cx="5603025" cy="488475"/>
          </a:xfrm>
          <a:prstGeom prst="rect">
            <a:avLst/>
          </a:prstGeom>
          <a:noFill/>
          <a:ln>
            <a:noFill/>
          </a:ln>
        </p:spPr>
      </p:pic>
      <p:pic>
        <p:nvPicPr>
          <p:cNvPr id="303" name="Google Shape;303;p38"/>
          <p:cNvPicPr preferRelativeResize="0"/>
          <p:nvPr/>
        </p:nvPicPr>
        <p:blipFill>
          <a:blip r:embed="rId5">
            <a:alphaModFix/>
          </a:blip>
          <a:stretch>
            <a:fillRect/>
          </a:stretch>
        </p:blipFill>
        <p:spPr>
          <a:xfrm>
            <a:off x="1602050" y="2314125"/>
            <a:ext cx="5939902" cy="623400"/>
          </a:xfrm>
          <a:prstGeom prst="rect">
            <a:avLst/>
          </a:prstGeom>
          <a:noFill/>
          <a:ln>
            <a:noFill/>
          </a:ln>
        </p:spPr>
      </p:pic>
      <p:sp>
        <p:nvSpPr>
          <p:cNvPr id="304" name="Google Shape;304;p3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1200"/>
                                        <p:tgtEl>
                                          <p:spTgt spid="300"/>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4" fill="hold" nodeType="afterEffect">
                                  <p:stCondLst>
                                    <p:cond delay="0"/>
                                  </p:stCondLst>
                                  <p:childTnLst>
                                    <p:set>
                                      <p:cBhvr>
                                        <p:cTn id="10" dur="1" fill="hold">
                                          <p:stCondLst>
                                            <p:cond delay="0"/>
                                          </p:stCondLst>
                                        </p:cTn>
                                        <p:tgtEl>
                                          <p:spTgt spid="302"/>
                                        </p:tgtEl>
                                        <p:attrNameLst>
                                          <p:attrName>style.visibility</p:attrName>
                                        </p:attrNameLst>
                                      </p:cBhvr>
                                      <p:to>
                                        <p:strVal val="visible"/>
                                      </p:to>
                                    </p:set>
                                    <p:anim calcmode="lin" valueType="num">
                                      <p:cBhvr additive="base">
                                        <p:cTn id="11" dur="1200"/>
                                        <p:tgtEl>
                                          <p:spTgt spid="302"/>
                                        </p:tgtEl>
                                        <p:attrNameLst>
                                          <p:attrName>ppt_y</p:attrName>
                                        </p:attrNameLst>
                                      </p:cBhvr>
                                      <p:tavLst>
                                        <p:tav tm="0">
                                          <p:val>
                                            <p:strVal val="#ppt_y+1"/>
                                          </p:val>
                                        </p:tav>
                                        <p:tav tm="100000">
                                          <p:val>
                                            <p:strVal val="#ppt_y"/>
                                          </p:val>
                                        </p:tav>
                                      </p:tavLst>
                                    </p:anim>
                                  </p:childTnLst>
                                </p:cTn>
                              </p:par>
                            </p:childTnLst>
                          </p:cTn>
                        </p:par>
                        <p:par>
                          <p:cTn id="12" fill="hold">
                            <p:stCondLst>
                              <p:cond delay="2400"/>
                            </p:stCondLst>
                            <p:childTnLst>
                              <p:par>
                                <p:cTn id="13" presetID="2" presetClass="entr" presetSubtype="4" fill="hold" nodeType="afterEffect">
                                  <p:stCondLst>
                                    <p:cond delay="0"/>
                                  </p:stCondLst>
                                  <p:childTnLst>
                                    <p:set>
                                      <p:cBhvr>
                                        <p:cTn id="14" dur="1" fill="hold">
                                          <p:stCondLst>
                                            <p:cond delay="0"/>
                                          </p:stCondLst>
                                        </p:cTn>
                                        <p:tgtEl>
                                          <p:spTgt spid="303"/>
                                        </p:tgtEl>
                                        <p:attrNameLst>
                                          <p:attrName>style.visibility</p:attrName>
                                        </p:attrNameLst>
                                      </p:cBhvr>
                                      <p:to>
                                        <p:strVal val="visible"/>
                                      </p:to>
                                    </p:set>
                                    <p:anim calcmode="lin" valueType="num">
                                      <p:cBhvr additive="base">
                                        <p:cTn id="15" dur="1200"/>
                                        <p:tgtEl>
                                          <p:spTgt spid="303"/>
                                        </p:tgtEl>
                                        <p:attrNameLst>
                                          <p:attrName>ppt_y</p:attrName>
                                        </p:attrNameLst>
                                      </p:cBhvr>
                                      <p:tavLst>
                                        <p:tav tm="0">
                                          <p:val>
                                            <p:strVal val="#ppt_y+1"/>
                                          </p:val>
                                        </p:tav>
                                        <p:tav tm="100000">
                                          <p:val>
                                            <p:strVal val="#ppt_y"/>
                                          </p:val>
                                        </p:tav>
                                      </p:tavLst>
                                    </p:anim>
                                  </p:childTnLst>
                                </p:cTn>
                              </p:par>
                            </p:childTnLst>
                          </p:cTn>
                        </p:par>
                        <p:par>
                          <p:cTn id="16" fill="hold">
                            <p:stCondLst>
                              <p:cond delay="3600"/>
                            </p:stCondLst>
                            <p:childTnLst>
                              <p:par>
                                <p:cTn id="17" presetID="23" presetClass="entr" presetSubtype="16" fill="hold" nodeType="afterEffect">
                                  <p:stCondLst>
                                    <p:cond delay="0"/>
                                  </p:stCondLst>
                                  <p:childTnLst>
                                    <p:set>
                                      <p:cBhvr>
                                        <p:cTn id="18" dur="1" fill="hold">
                                          <p:stCondLst>
                                            <p:cond delay="0"/>
                                          </p:stCondLst>
                                        </p:cTn>
                                        <p:tgtEl>
                                          <p:spTgt spid="301"/>
                                        </p:tgtEl>
                                        <p:attrNameLst>
                                          <p:attrName>style.visibility</p:attrName>
                                        </p:attrNameLst>
                                      </p:cBhvr>
                                      <p:to>
                                        <p:strVal val="visible"/>
                                      </p:to>
                                    </p:set>
                                    <p:anim calcmode="lin" valueType="num">
                                      <p:cBhvr additive="base">
                                        <p:cTn id="19" dur="1200"/>
                                        <p:tgtEl>
                                          <p:spTgt spid="301"/>
                                        </p:tgtEl>
                                        <p:attrNameLst>
                                          <p:attrName>ppt_w</p:attrName>
                                        </p:attrNameLst>
                                      </p:cBhvr>
                                      <p:tavLst>
                                        <p:tav tm="0">
                                          <p:val>
                                            <p:strVal val="0"/>
                                          </p:val>
                                        </p:tav>
                                        <p:tav tm="100000">
                                          <p:val>
                                            <p:strVal val="#ppt_w"/>
                                          </p:val>
                                        </p:tav>
                                      </p:tavLst>
                                    </p:anim>
                                    <p:anim calcmode="lin" valueType="num">
                                      <p:cBhvr additive="base">
                                        <p:cTn id="20" dur="1200"/>
                                        <p:tgtEl>
                                          <p:spTgt spid="30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Five - MOBILENET</a:t>
            </a:r>
            <a:endParaRPr/>
          </a:p>
        </p:txBody>
      </p:sp>
      <p:sp>
        <p:nvSpPr>
          <p:cNvPr id="310" name="Google Shape;310;p39"/>
          <p:cNvSpPr txBox="1">
            <a:spLocks noGrp="1"/>
          </p:cNvSpPr>
          <p:nvPr>
            <p:ph type="body" idx="1"/>
          </p:nvPr>
        </p:nvSpPr>
        <p:spPr>
          <a:xfrm>
            <a:off x="4355925" y="1152475"/>
            <a:ext cx="4636500" cy="3635700"/>
          </a:xfrm>
          <a:prstGeom prst="rect">
            <a:avLst/>
          </a:prstGeom>
        </p:spPr>
        <p:txBody>
          <a:bodyPr spcFirstLastPara="1" wrap="square" lIns="91425" tIns="91425" rIns="91425" bIns="91425" anchor="t" anchorCtr="0">
            <a:normAutofit fontScale="92500"/>
          </a:bodyPr>
          <a:lstStyle/>
          <a:p>
            <a:pPr marL="0" lvl="0" indent="-177800" algn="l" rtl="0">
              <a:lnSpc>
                <a:spcPct val="100000"/>
              </a:lnSpc>
              <a:spcBef>
                <a:spcPts val="0"/>
              </a:spcBef>
              <a:spcAft>
                <a:spcPts val="0"/>
              </a:spcAft>
              <a:buClr>
                <a:schemeClr val="accent2"/>
              </a:buClr>
              <a:buSzPts val="1000"/>
              <a:buChar char="➔"/>
            </a:pPr>
            <a:r>
              <a:rPr lang="en" sz="1000" b="1">
                <a:solidFill>
                  <a:schemeClr val="accent2"/>
                </a:solidFill>
              </a:rPr>
              <a:t>High Correct Predictions:</a:t>
            </a:r>
            <a:endParaRPr sz="1000" b="1">
              <a:solidFill>
                <a:schemeClr val="accent2"/>
              </a:solidFill>
            </a:endParaRPr>
          </a:p>
          <a:p>
            <a:pPr marL="0" lvl="0" indent="0" algn="l" rtl="0">
              <a:lnSpc>
                <a:spcPct val="100000"/>
              </a:lnSpc>
              <a:spcBef>
                <a:spcPts val="1200"/>
              </a:spcBef>
              <a:spcAft>
                <a:spcPts val="0"/>
              </a:spcAft>
              <a:buClr>
                <a:schemeClr val="dk2"/>
              </a:buClr>
              <a:buSzPts val="1100"/>
              <a:buFont typeface="Arial"/>
              <a:buNone/>
            </a:pPr>
            <a:r>
              <a:rPr lang="en" sz="1000">
                <a:solidFill>
                  <a:schemeClr val="accent2"/>
                </a:solidFill>
              </a:rPr>
              <a:t>The model accurately predicted 'normal-pylorus' (147), 'normal-z-line' (133), and ulcerative-colitis' (144) with high counts, indicating strong performance in recognizing these classes.</a:t>
            </a:r>
            <a:endParaRPr sz="1000">
              <a:solidFill>
                <a:schemeClr val="accent2"/>
              </a:solidFill>
            </a:endParaRPr>
          </a:p>
          <a:p>
            <a:pPr marL="0" lvl="0" indent="-177800" algn="l" rtl="0">
              <a:lnSpc>
                <a:spcPct val="100000"/>
              </a:lnSpc>
              <a:spcBef>
                <a:spcPts val="1200"/>
              </a:spcBef>
              <a:spcAft>
                <a:spcPts val="0"/>
              </a:spcAft>
              <a:buClr>
                <a:schemeClr val="accent2"/>
              </a:buClr>
              <a:buSzPts val="1000"/>
              <a:buChar char="➔"/>
            </a:pPr>
            <a:r>
              <a:rPr lang="en" sz="1000" b="1">
                <a:solidFill>
                  <a:schemeClr val="accent2"/>
                </a:solidFill>
              </a:rPr>
              <a:t>Confusion between Similar Classes:</a:t>
            </a:r>
            <a:endParaRPr sz="1000" b="1">
              <a:solidFill>
                <a:schemeClr val="accent2"/>
              </a:solidFill>
            </a:endParaRPr>
          </a:p>
          <a:p>
            <a:pPr marL="0" lvl="0" indent="0" algn="l" rtl="0">
              <a:lnSpc>
                <a:spcPct val="100000"/>
              </a:lnSpc>
              <a:spcBef>
                <a:spcPts val="1200"/>
              </a:spcBef>
              <a:spcAft>
                <a:spcPts val="0"/>
              </a:spcAft>
              <a:buNone/>
            </a:pPr>
            <a:r>
              <a:rPr lang="en" sz="1000">
                <a:solidFill>
                  <a:schemeClr val="accent2"/>
                </a:solidFill>
              </a:rPr>
              <a:t>A noticeable confusion was observed between 'esophagitis' and 'normal-z-line' with 29 instances misclassified. Confusion occurred between 'dyed-lifted-polyps' and 'dyed-resection-margins' (37 instances).This pattern has been predominant over the other cases as well</a:t>
            </a:r>
            <a:endParaRPr sz="1000">
              <a:solidFill>
                <a:schemeClr val="accent2"/>
              </a:solidFill>
            </a:endParaRPr>
          </a:p>
          <a:p>
            <a:pPr marL="0" lvl="0" indent="-177800" algn="l" rtl="0">
              <a:lnSpc>
                <a:spcPct val="100000"/>
              </a:lnSpc>
              <a:spcBef>
                <a:spcPts val="1200"/>
              </a:spcBef>
              <a:spcAft>
                <a:spcPts val="0"/>
              </a:spcAft>
              <a:buClr>
                <a:schemeClr val="accent2"/>
              </a:buClr>
              <a:buSzPts val="1000"/>
              <a:buChar char="➔"/>
            </a:pPr>
            <a:r>
              <a:rPr lang="en" sz="1000" b="1">
                <a:solidFill>
                  <a:schemeClr val="accent2"/>
                </a:solidFill>
              </a:rPr>
              <a:t>Rare Misclassifications:</a:t>
            </a:r>
            <a:endParaRPr sz="1000" b="1">
              <a:solidFill>
                <a:schemeClr val="accent2"/>
              </a:solidFill>
            </a:endParaRPr>
          </a:p>
          <a:p>
            <a:pPr marL="0" lvl="0" indent="0" algn="l" rtl="0">
              <a:lnSpc>
                <a:spcPct val="100000"/>
              </a:lnSpc>
              <a:spcBef>
                <a:spcPts val="1200"/>
              </a:spcBef>
              <a:spcAft>
                <a:spcPts val="0"/>
              </a:spcAft>
              <a:buClr>
                <a:schemeClr val="dk2"/>
              </a:buClr>
              <a:buSzPts val="1100"/>
              <a:buFont typeface="Arial"/>
              <a:buNone/>
            </a:pPr>
            <a:r>
              <a:rPr lang="en" sz="1000">
                <a:solidFill>
                  <a:schemeClr val="accent2"/>
                </a:solidFill>
              </a:rPr>
              <a:t>There were rare instances of misclassification across various classes, such as 'dyed-lifted-polyps' being mistaken for 'ulcerative-colitis' and 'normal-cecum' confused with 'normal-pylorus', each with a few cases. </a:t>
            </a:r>
            <a:endParaRPr sz="1000">
              <a:solidFill>
                <a:schemeClr val="accent2"/>
              </a:solidFill>
            </a:endParaRPr>
          </a:p>
          <a:p>
            <a:pPr marL="0" lvl="0" indent="-177800" algn="l" rtl="0">
              <a:lnSpc>
                <a:spcPct val="100000"/>
              </a:lnSpc>
              <a:spcBef>
                <a:spcPts val="1200"/>
              </a:spcBef>
              <a:spcAft>
                <a:spcPts val="0"/>
              </a:spcAft>
              <a:buClr>
                <a:schemeClr val="accent2"/>
              </a:buClr>
              <a:buSzPts val="1000"/>
              <a:buChar char="➔"/>
            </a:pPr>
            <a:r>
              <a:rPr lang="en" sz="1000" b="1">
                <a:solidFill>
                  <a:schemeClr val="accent2"/>
                </a:solidFill>
              </a:rPr>
              <a:t>Misclassification of Rare Classes:</a:t>
            </a:r>
            <a:endParaRPr sz="1000" b="1">
              <a:solidFill>
                <a:schemeClr val="accent2"/>
              </a:solidFill>
            </a:endParaRPr>
          </a:p>
          <a:p>
            <a:pPr marL="0" lvl="0" indent="0" algn="l" rtl="0">
              <a:lnSpc>
                <a:spcPct val="100000"/>
              </a:lnSpc>
              <a:spcBef>
                <a:spcPts val="1200"/>
              </a:spcBef>
              <a:spcAft>
                <a:spcPts val="1200"/>
              </a:spcAft>
              <a:buClr>
                <a:schemeClr val="dk2"/>
              </a:buClr>
              <a:buSzPts val="1100"/>
              <a:buFont typeface="Arial"/>
              <a:buNone/>
            </a:pPr>
            <a:r>
              <a:rPr lang="en" sz="1000">
                <a:solidFill>
                  <a:schemeClr val="accent2"/>
                </a:solidFill>
              </a:rPr>
              <a:t>The class 'esophagitis' was occasionally misclassified as 'normal-z-line' (29 instances), possibly due to their similar visual characteristics, requiring further investigation to improve the model's performance on distinguishing between them.</a:t>
            </a:r>
            <a:endParaRPr/>
          </a:p>
        </p:txBody>
      </p:sp>
      <p:pic>
        <p:nvPicPr>
          <p:cNvPr id="311" name="Google Shape;311;p39"/>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312" name="Google Shape;312;p39"/>
          <p:cNvPicPr preferRelativeResize="0"/>
          <p:nvPr/>
        </p:nvPicPr>
        <p:blipFill>
          <a:blip r:embed="rId4">
            <a:alphaModFix/>
          </a:blip>
          <a:stretch>
            <a:fillRect/>
          </a:stretch>
        </p:blipFill>
        <p:spPr>
          <a:xfrm>
            <a:off x="401850" y="1237650"/>
            <a:ext cx="3721407" cy="3416400"/>
          </a:xfrm>
          <a:prstGeom prst="rect">
            <a:avLst/>
          </a:prstGeom>
          <a:noFill/>
          <a:ln>
            <a:noFill/>
          </a:ln>
        </p:spPr>
      </p:pic>
      <p:sp>
        <p:nvSpPr>
          <p:cNvPr id="313" name="Google Shape;313;p3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9"/>
                                        </p:tgtEl>
                                        <p:attrNameLst>
                                          <p:attrName>style.visibility</p:attrName>
                                        </p:attrNameLst>
                                      </p:cBhvr>
                                      <p:to>
                                        <p:strVal val="visible"/>
                                      </p:to>
                                    </p:set>
                                    <p:anim calcmode="lin" valueType="num">
                                      <p:cBhvr additive="base">
                                        <p:cTn id="7" dur="1200"/>
                                        <p:tgtEl>
                                          <p:spTgt spid="309"/>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312"/>
                                        </p:tgtEl>
                                        <p:attrNameLst>
                                          <p:attrName>style.visibility</p:attrName>
                                        </p:attrNameLst>
                                      </p:cBhvr>
                                      <p:to>
                                        <p:strVal val="visible"/>
                                      </p:to>
                                    </p:set>
                                    <p:anim calcmode="lin" valueType="num">
                                      <p:cBhvr additive="base">
                                        <p:cTn id="11" dur="1200"/>
                                        <p:tgtEl>
                                          <p:spTgt spid="312"/>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310">
                                            <p:txEl>
                                              <p:pRg st="0" end="0"/>
                                            </p:txEl>
                                          </p:spTgt>
                                        </p:tgtEl>
                                        <p:attrNameLst>
                                          <p:attrName>style.visibility</p:attrName>
                                        </p:attrNameLst>
                                      </p:cBhvr>
                                      <p:to>
                                        <p:strVal val="visible"/>
                                      </p:to>
                                    </p:set>
                                    <p:anim calcmode="lin" valueType="num">
                                      <p:cBhvr additive="base">
                                        <p:cTn id="15" dur="1200"/>
                                        <p:tgtEl>
                                          <p:spTgt spid="310">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310">
                                            <p:txEl>
                                              <p:pRg st="1" end="1"/>
                                            </p:txEl>
                                          </p:spTgt>
                                        </p:tgtEl>
                                        <p:attrNameLst>
                                          <p:attrName>style.visibility</p:attrName>
                                        </p:attrNameLst>
                                      </p:cBhvr>
                                      <p:to>
                                        <p:strVal val="visible"/>
                                      </p:to>
                                    </p:set>
                                    <p:anim calcmode="lin" valueType="num">
                                      <p:cBhvr additive="base">
                                        <p:cTn id="19" dur="1200"/>
                                        <p:tgtEl>
                                          <p:spTgt spid="310">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310">
                                            <p:txEl>
                                              <p:pRg st="2" end="2"/>
                                            </p:txEl>
                                          </p:spTgt>
                                        </p:tgtEl>
                                        <p:attrNameLst>
                                          <p:attrName>style.visibility</p:attrName>
                                        </p:attrNameLst>
                                      </p:cBhvr>
                                      <p:to>
                                        <p:strVal val="visible"/>
                                      </p:to>
                                    </p:set>
                                    <p:anim calcmode="lin" valueType="num">
                                      <p:cBhvr additive="base">
                                        <p:cTn id="23" dur="1200"/>
                                        <p:tgtEl>
                                          <p:spTgt spid="310">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310">
                                            <p:txEl>
                                              <p:pRg st="3" end="3"/>
                                            </p:txEl>
                                          </p:spTgt>
                                        </p:tgtEl>
                                        <p:attrNameLst>
                                          <p:attrName>style.visibility</p:attrName>
                                        </p:attrNameLst>
                                      </p:cBhvr>
                                      <p:to>
                                        <p:strVal val="visible"/>
                                      </p:to>
                                    </p:set>
                                    <p:anim calcmode="lin" valueType="num">
                                      <p:cBhvr additive="base">
                                        <p:cTn id="27" dur="1200"/>
                                        <p:tgtEl>
                                          <p:spTgt spid="310">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310">
                                            <p:txEl>
                                              <p:pRg st="4" end="4"/>
                                            </p:txEl>
                                          </p:spTgt>
                                        </p:tgtEl>
                                        <p:attrNameLst>
                                          <p:attrName>style.visibility</p:attrName>
                                        </p:attrNameLst>
                                      </p:cBhvr>
                                      <p:to>
                                        <p:strVal val="visible"/>
                                      </p:to>
                                    </p:set>
                                    <p:anim calcmode="lin" valueType="num">
                                      <p:cBhvr additive="base">
                                        <p:cTn id="31" dur="1200"/>
                                        <p:tgtEl>
                                          <p:spTgt spid="310">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310">
                                            <p:txEl>
                                              <p:pRg st="5" end="5"/>
                                            </p:txEl>
                                          </p:spTgt>
                                        </p:tgtEl>
                                        <p:attrNameLst>
                                          <p:attrName>style.visibility</p:attrName>
                                        </p:attrNameLst>
                                      </p:cBhvr>
                                      <p:to>
                                        <p:strVal val="visible"/>
                                      </p:to>
                                    </p:set>
                                    <p:anim calcmode="lin" valueType="num">
                                      <p:cBhvr additive="base">
                                        <p:cTn id="35" dur="1200"/>
                                        <p:tgtEl>
                                          <p:spTgt spid="310">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310">
                                            <p:txEl>
                                              <p:pRg st="6" end="6"/>
                                            </p:txEl>
                                          </p:spTgt>
                                        </p:tgtEl>
                                        <p:attrNameLst>
                                          <p:attrName>style.visibility</p:attrName>
                                        </p:attrNameLst>
                                      </p:cBhvr>
                                      <p:to>
                                        <p:strVal val="visible"/>
                                      </p:to>
                                    </p:set>
                                    <p:anim calcmode="lin" valueType="num">
                                      <p:cBhvr additive="base">
                                        <p:cTn id="39" dur="1200"/>
                                        <p:tgtEl>
                                          <p:spTgt spid="310">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2" fill="hold" nodeType="afterEffect">
                                  <p:stCondLst>
                                    <p:cond delay="0"/>
                                  </p:stCondLst>
                                  <p:childTnLst>
                                    <p:set>
                                      <p:cBhvr>
                                        <p:cTn id="42" dur="1" fill="hold">
                                          <p:stCondLst>
                                            <p:cond delay="0"/>
                                          </p:stCondLst>
                                        </p:cTn>
                                        <p:tgtEl>
                                          <p:spTgt spid="310">
                                            <p:txEl>
                                              <p:pRg st="7" end="7"/>
                                            </p:txEl>
                                          </p:spTgt>
                                        </p:tgtEl>
                                        <p:attrNameLst>
                                          <p:attrName>style.visibility</p:attrName>
                                        </p:attrNameLst>
                                      </p:cBhvr>
                                      <p:to>
                                        <p:strVal val="visible"/>
                                      </p:to>
                                    </p:set>
                                    <p:anim calcmode="lin" valueType="num">
                                      <p:cBhvr additive="base">
                                        <p:cTn id="43" dur="1200"/>
                                        <p:tgtEl>
                                          <p:spTgt spid="310">
                                            <p:txEl>
                                              <p:pRg st="7" end="7"/>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3" presetClass="entr" presetSubtype="16" fill="hold" nodeType="afterEffect">
                                  <p:stCondLst>
                                    <p:cond delay="0"/>
                                  </p:stCondLst>
                                  <p:childTnLst>
                                    <p:set>
                                      <p:cBhvr>
                                        <p:cTn id="46" dur="1" fill="hold">
                                          <p:stCondLst>
                                            <p:cond delay="0"/>
                                          </p:stCondLst>
                                        </p:cTn>
                                        <p:tgtEl>
                                          <p:spTgt spid="311"/>
                                        </p:tgtEl>
                                        <p:attrNameLst>
                                          <p:attrName>style.visibility</p:attrName>
                                        </p:attrNameLst>
                                      </p:cBhvr>
                                      <p:to>
                                        <p:strVal val="visible"/>
                                      </p:to>
                                    </p:set>
                                    <p:anim calcmode="lin" valueType="num">
                                      <p:cBhvr additive="base">
                                        <p:cTn id="47" dur="1200"/>
                                        <p:tgtEl>
                                          <p:spTgt spid="311"/>
                                        </p:tgtEl>
                                        <p:attrNameLst>
                                          <p:attrName>ppt_w</p:attrName>
                                        </p:attrNameLst>
                                      </p:cBhvr>
                                      <p:tavLst>
                                        <p:tav tm="0">
                                          <p:val>
                                            <p:strVal val="0"/>
                                          </p:val>
                                        </p:tav>
                                        <p:tav tm="100000">
                                          <p:val>
                                            <p:strVal val="#ppt_w"/>
                                          </p:val>
                                        </p:tav>
                                      </p:tavLst>
                                    </p:anim>
                                    <p:anim calcmode="lin" valueType="num">
                                      <p:cBhvr additive="base">
                                        <p:cTn id="48" dur="1200"/>
                                        <p:tgtEl>
                                          <p:spTgt spid="3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Five - MOBILENET</a:t>
            </a:r>
            <a:endParaRPr/>
          </a:p>
        </p:txBody>
      </p:sp>
      <p:pic>
        <p:nvPicPr>
          <p:cNvPr id="319" name="Google Shape;319;p40"/>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sp>
        <p:nvSpPr>
          <p:cNvPr id="320" name="Google Shape;320;p40"/>
          <p:cNvSpPr txBox="1"/>
          <p:nvPr/>
        </p:nvSpPr>
        <p:spPr>
          <a:xfrm>
            <a:off x="423550" y="1152475"/>
            <a:ext cx="52632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2"/>
                </a:solidFill>
                <a:latin typeface="Source Sans Pro"/>
                <a:ea typeface="Source Sans Pro"/>
                <a:cs typeface="Source Sans Pro"/>
                <a:sym typeface="Source Sans Pro"/>
              </a:rPr>
              <a:t>ROC Plot</a:t>
            </a:r>
            <a:endParaRPr sz="1800" b="1">
              <a:solidFill>
                <a:schemeClr val="accent2"/>
              </a:solidFill>
              <a:latin typeface="Source Sans Pro"/>
              <a:ea typeface="Source Sans Pro"/>
              <a:cs typeface="Source Sans Pro"/>
              <a:sym typeface="Source Sans Pro"/>
            </a:endParaRPr>
          </a:p>
        </p:txBody>
      </p:sp>
      <p:pic>
        <p:nvPicPr>
          <p:cNvPr id="321" name="Google Shape;321;p40"/>
          <p:cNvPicPr preferRelativeResize="0"/>
          <p:nvPr/>
        </p:nvPicPr>
        <p:blipFill>
          <a:blip r:embed="rId4">
            <a:alphaModFix/>
          </a:blip>
          <a:stretch>
            <a:fillRect/>
          </a:stretch>
        </p:blipFill>
        <p:spPr>
          <a:xfrm>
            <a:off x="2618525" y="1470075"/>
            <a:ext cx="3906950" cy="3392225"/>
          </a:xfrm>
          <a:prstGeom prst="rect">
            <a:avLst/>
          </a:prstGeom>
          <a:noFill/>
          <a:ln>
            <a:noFill/>
          </a:ln>
        </p:spPr>
      </p:pic>
      <p:sp>
        <p:nvSpPr>
          <p:cNvPr id="322" name="Google Shape;322;p4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1200"/>
                                        <p:tgtEl>
                                          <p:spTgt spid="318"/>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320"/>
                                        </p:tgtEl>
                                        <p:attrNameLst>
                                          <p:attrName>style.visibility</p:attrName>
                                        </p:attrNameLst>
                                      </p:cBhvr>
                                      <p:to>
                                        <p:strVal val="visible"/>
                                      </p:to>
                                    </p:set>
                                    <p:anim calcmode="lin" valueType="num">
                                      <p:cBhvr additive="base">
                                        <p:cTn id="11" dur="1200"/>
                                        <p:tgtEl>
                                          <p:spTgt spid="320"/>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3" presetClass="entr" presetSubtype="16" fill="hold" nodeType="afterEffect">
                                  <p:stCondLst>
                                    <p:cond delay="0"/>
                                  </p:stCondLst>
                                  <p:childTnLst>
                                    <p:set>
                                      <p:cBhvr>
                                        <p:cTn id="14" dur="1" fill="hold">
                                          <p:stCondLst>
                                            <p:cond delay="0"/>
                                          </p:stCondLst>
                                        </p:cTn>
                                        <p:tgtEl>
                                          <p:spTgt spid="321"/>
                                        </p:tgtEl>
                                        <p:attrNameLst>
                                          <p:attrName>style.visibility</p:attrName>
                                        </p:attrNameLst>
                                      </p:cBhvr>
                                      <p:to>
                                        <p:strVal val="visible"/>
                                      </p:to>
                                    </p:set>
                                    <p:anim calcmode="lin" valueType="num">
                                      <p:cBhvr additive="base">
                                        <p:cTn id="15" dur="1200"/>
                                        <p:tgtEl>
                                          <p:spTgt spid="321"/>
                                        </p:tgtEl>
                                        <p:attrNameLst>
                                          <p:attrName>ppt_w</p:attrName>
                                        </p:attrNameLst>
                                      </p:cBhvr>
                                      <p:tavLst>
                                        <p:tav tm="0">
                                          <p:val>
                                            <p:strVal val="0"/>
                                          </p:val>
                                        </p:tav>
                                        <p:tav tm="100000">
                                          <p:val>
                                            <p:strVal val="#ppt_w"/>
                                          </p:val>
                                        </p:tav>
                                      </p:tavLst>
                                    </p:anim>
                                    <p:anim calcmode="lin" valueType="num">
                                      <p:cBhvr additive="base">
                                        <p:cTn id="16" dur="1200"/>
                                        <p:tgtEl>
                                          <p:spTgt spid="321"/>
                                        </p:tgtEl>
                                        <p:attrNameLst>
                                          <p:attrName>ppt_h</p:attrName>
                                        </p:attrNameLst>
                                      </p:cBhvr>
                                      <p:tavLst>
                                        <p:tav tm="0">
                                          <p:val>
                                            <p:strVal val="0"/>
                                          </p:val>
                                        </p:tav>
                                        <p:tav tm="100000">
                                          <p:val>
                                            <p:strVal val="#ppt_h"/>
                                          </p:val>
                                        </p:tav>
                                      </p:tavLst>
                                    </p:anim>
                                  </p:childTnLst>
                                </p:cTn>
                              </p:par>
                            </p:childTnLst>
                          </p:cTn>
                        </p:par>
                        <p:par>
                          <p:cTn id="17" fill="hold">
                            <p:stCondLst>
                              <p:cond delay="3600"/>
                            </p:stCondLst>
                            <p:childTnLst>
                              <p:par>
                                <p:cTn id="18" presetID="23" presetClass="entr" presetSubtype="16" fill="hold" nodeType="afterEffect">
                                  <p:stCondLst>
                                    <p:cond delay="0"/>
                                  </p:stCondLst>
                                  <p:childTnLst>
                                    <p:set>
                                      <p:cBhvr>
                                        <p:cTn id="19" dur="1" fill="hold">
                                          <p:stCondLst>
                                            <p:cond delay="0"/>
                                          </p:stCondLst>
                                        </p:cTn>
                                        <p:tgtEl>
                                          <p:spTgt spid="319"/>
                                        </p:tgtEl>
                                        <p:attrNameLst>
                                          <p:attrName>style.visibility</p:attrName>
                                        </p:attrNameLst>
                                      </p:cBhvr>
                                      <p:to>
                                        <p:strVal val="visible"/>
                                      </p:to>
                                    </p:set>
                                    <p:anim calcmode="lin" valueType="num">
                                      <p:cBhvr additive="base">
                                        <p:cTn id="20" dur="1200"/>
                                        <p:tgtEl>
                                          <p:spTgt spid="319"/>
                                        </p:tgtEl>
                                        <p:attrNameLst>
                                          <p:attrName>ppt_w</p:attrName>
                                        </p:attrNameLst>
                                      </p:cBhvr>
                                      <p:tavLst>
                                        <p:tav tm="0">
                                          <p:val>
                                            <p:strVal val="0"/>
                                          </p:val>
                                        </p:tav>
                                        <p:tav tm="100000">
                                          <p:val>
                                            <p:strVal val="#ppt_w"/>
                                          </p:val>
                                        </p:tav>
                                      </p:tavLst>
                                    </p:anim>
                                    <p:anim calcmode="lin" valueType="num">
                                      <p:cBhvr additive="base">
                                        <p:cTn id="21" dur="1200"/>
                                        <p:tgtEl>
                                          <p:spTgt spid="31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Six - EFFICIENTNET</a:t>
            </a:r>
            <a:endParaRPr/>
          </a:p>
        </p:txBody>
      </p:sp>
      <p:sp>
        <p:nvSpPr>
          <p:cNvPr id="328" name="Google Shape;328;p41"/>
          <p:cNvSpPr txBox="1">
            <a:spLocks noGrp="1"/>
          </p:cNvSpPr>
          <p:nvPr>
            <p:ph type="body" idx="1"/>
          </p:nvPr>
        </p:nvSpPr>
        <p:spPr>
          <a:xfrm>
            <a:off x="4570575" y="1152475"/>
            <a:ext cx="42618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2"/>
              </a:buClr>
              <a:buSzPts val="1018"/>
              <a:buFont typeface="Arial"/>
              <a:buNone/>
            </a:pPr>
            <a:r>
              <a:rPr lang="en" sz="1025" b="1">
                <a:solidFill>
                  <a:schemeClr val="accent2"/>
                </a:solidFill>
              </a:rPr>
              <a:t>Base Model</a:t>
            </a:r>
            <a:r>
              <a:rPr lang="en" sz="1025">
                <a:solidFill>
                  <a:schemeClr val="accent2"/>
                </a:solidFill>
              </a:rPr>
              <a:t>: Utilizes efficientNet_B2, a powerful pre-trained convolutional neural network optimised for classification of larger datasets</a:t>
            </a:r>
            <a:endParaRPr sz="1025">
              <a:solidFill>
                <a:schemeClr val="accent2"/>
              </a:solidFill>
            </a:endParaRPr>
          </a:p>
          <a:p>
            <a:pPr marL="0" lvl="0" indent="0" algn="l" rtl="0">
              <a:lnSpc>
                <a:spcPct val="95000"/>
              </a:lnSpc>
              <a:spcBef>
                <a:spcPts val="1200"/>
              </a:spcBef>
              <a:spcAft>
                <a:spcPts val="0"/>
              </a:spcAft>
              <a:buClr>
                <a:schemeClr val="dk2"/>
              </a:buClr>
              <a:buSzPts val="1018"/>
              <a:buFont typeface="Arial"/>
              <a:buNone/>
            </a:pPr>
            <a:r>
              <a:rPr lang="en" sz="1025" b="1">
                <a:solidFill>
                  <a:schemeClr val="accent2"/>
                </a:solidFill>
              </a:rPr>
              <a:t>Additional Layers:</a:t>
            </a:r>
            <a:endParaRPr sz="1025" b="1">
              <a:solidFill>
                <a:schemeClr val="accent2"/>
              </a:solidFill>
            </a:endParaRPr>
          </a:p>
          <a:p>
            <a:pPr marL="457200" lvl="0" indent="-293687" algn="l" rtl="0">
              <a:lnSpc>
                <a:spcPct val="95000"/>
              </a:lnSpc>
              <a:spcBef>
                <a:spcPts val="1200"/>
              </a:spcBef>
              <a:spcAft>
                <a:spcPts val="0"/>
              </a:spcAft>
              <a:buClr>
                <a:schemeClr val="accent2"/>
              </a:buClr>
              <a:buSzPts val="1025"/>
              <a:buChar char="●"/>
            </a:pPr>
            <a:r>
              <a:rPr lang="en" sz="1025">
                <a:solidFill>
                  <a:schemeClr val="accent2"/>
                </a:solidFill>
              </a:rPr>
              <a:t>Global_Average_Pooling Layer:This layer reduces each of the incoming feature map's dimensions to a single value, condensing the spatial information, thus lowering the model's complexity and total parameter count.</a:t>
            </a:r>
            <a:endParaRPr sz="1025">
              <a:solidFill>
                <a:schemeClr val="accent2"/>
              </a:solidFill>
            </a:endParaRPr>
          </a:p>
          <a:p>
            <a:pPr marL="457200" lvl="0" indent="-293687" algn="l" rtl="0">
              <a:lnSpc>
                <a:spcPct val="95000"/>
              </a:lnSpc>
              <a:spcBef>
                <a:spcPts val="0"/>
              </a:spcBef>
              <a:spcAft>
                <a:spcPts val="0"/>
              </a:spcAft>
              <a:buClr>
                <a:schemeClr val="accent2"/>
              </a:buClr>
              <a:buSzPts val="1025"/>
              <a:buChar char="●"/>
            </a:pPr>
            <a:r>
              <a:rPr lang="en" sz="1025">
                <a:solidFill>
                  <a:schemeClr val="accent2"/>
                </a:solidFill>
              </a:rPr>
              <a:t>Dense Layer: computes a weighted sum of its inputs from the previous layer, adds a bias term, and then applies an activation function.</a:t>
            </a:r>
            <a:endParaRPr sz="1025">
              <a:solidFill>
                <a:schemeClr val="accent2"/>
              </a:solidFill>
            </a:endParaRPr>
          </a:p>
          <a:p>
            <a:pPr marL="457200" lvl="0" indent="-293687" algn="l" rtl="0">
              <a:lnSpc>
                <a:spcPct val="95000"/>
              </a:lnSpc>
              <a:spcBef>
                <a:spcPts val="0"/>
              </a:spcBef>
              <a:spcAft>
                <a:spcPts val="0"/>
              </a:spcAft>
              <a:buClr>
                <a:schemeClr val="accent2"/>
              </a:buClr>
              <a:buSzPts val="1025"/>
              <a:buChar char="●"/>
            </a:pPr>
            <a:r>
              <a:rPr lang="en" sz="1025">
                <a:solidFill>
                  <a:schemeClr val="accent2"/>
                </a:solidFill>
              </a:rPr>
              <a:t>Dropout: Prevents overfitting by randomly deactivating some units during training.</a:t>
            </a:r>
            <a:endParaRPr sz="1025">
              <a:solidFill>
                <a:schemeClr val="accent2"/>
              </a:solidFill>
            </a:endParaRPr>
          </a:p>
          <a:p>
            <a:pPr marL="0" lvl="0" indent="0" algn="l" rtl="0">
              <a:lnSpc>
                <a:spcPct val="95000"/>
              </a:lnSpc>
              <a:spcBef>
                <a:spcPts val="1200"/>
              </a:spcBef>
              <a:spcAft>
                <a:spcPts val="0"/>
              </a:spcAft>
              <a:buClr>
                <a:schemeClr val="dk2"/>
              </a:buClr>
              <a:buSzPts val="1018"/>
              <a:buFont typeface="Arial"/>
              <a:buNone/>
            </a:pPr>
            <a:r>
              <a:rPr lang="en" sz="1025" b="1">
                <a:solidFill>
                  <a:schemeClr val="accent2"/>
                </a:solidFill>
              </a:rPr>
              <a:t>Total Parameters</a:t>
            </a:r>
            <a:r>
              <a:rPr lang="en" sz="1025">
                <a:solidFill>
                  <a:schemeClr val="accent2"/>
                </a:solidFill>
              </a:rPr>
              <a:t>: 8,131,329</a:t>
            </a:r>
            <a:endParaRPr sz="1025">
              <a:solidFill>
                <a:schemeClr val="accent2"/>
              </a:solidFill>
            </a:endParaRPr>
          </a:p>
          <a:p>
            <a:pPr marL="0" lvl="0" indent="0" algn="l" rtl="0">
              <a:lnSpc>
                <a:spcPct val="95000"/>
              </a:lnSpc>
              <a:spcBef>
                <a:spcPts val="1200"/>
              </a:spcBef>
              <a:spcAft>
                <a:spcPts val="0"/>
              </a:spcAft>
              <a:buClr>
                <a:schemeClr val="dk2"/>
              </a:buClr>
              <a:buSzPts val="1018"/>
              <a:buFont typeface="Arial"/>
              <a:buNone/>
            </a:pPr>
            <a:r>
              <a:rPr lang="en" sz="1025" b="1">
                <a:solidFill>
                  <a:schemeClr val="accent2"/>
                </a:solidFill>
              </a:rPr>
              <a:t>Trainable Parameters</a:t>
            </a:r>
            <a:r>
              <a:rPr lang="en" sz="1025">
                <a:solidFill>
                  <a:schemeClr val="accent2"/>
                </a:solidFill>
              </a:rPr>
              <a:t>:362,760</a:t>
            </a:r>
            <a:endParaRPr sz="1025">
              <a:solidFill>
                <a:schemeClr val="accent2"/>
              </a:solidFill>
            </a:endParaRPr>
          </a:p>
          <a:p>
            <a:pPr marL="0" lvl="0" indent="0" algn="l" rtl="0">
              <a:lnSpc>
                <a:spcPct val="95000"/>
              </a:lnSpc>
              <a:spcBef>
                <a:spcPts val="1200"/>
              </a:spcBef>
              <a:spcAft>
                <a:spcPts val="0"/>
              </a:spcAft>
              <a:buClr>
                <a:schemeClr val="dk2"/>
              </a:buClr>
              <a:buSzPts val="1018"/>
              <a:buFont typeface="Arial"/>
              <a:buNone/>
            </a:pPr>
            <a:r>
              <a:rPr lang="en" sz="1025" b="1">
                <a:solidFill>
                  <a:schemeClr val="accent2"/>
                </a:solidFill>
              </a:rPr>
              <a:t>Non-trainable Parameters:</a:t>
            </a:r>
            <a:r>
              <a:rPr lang="en" sz="1025">
                <a:solidFill>
                  <a:schemeClr val="accent2"/>
                </a:solidFill>
              </a:rPr>
              <a:t> 7,768,569</a:t>
            </a:r>
            <a:endParaRPr sz="1765"/>
          </a:p>
          <a:p>
            <a:pPr marL="0" lvl="0" indent="0" algn="l" rtl="0">
              <a:lnSpc>
                <a:spcPct val="95000"/>
              </a:lnSpc>
              <a:spcBef>
                <a:spcPts val="1200"/>
              </a:spcBef>
              <a:spcAft>
                <a:spcPts val="1200"/>
              </a:spcAft>
              <a:buSzPts val="1018"/>
              <a:buNone/>
            </a:pPr>
            <a:endParaRPr sz="1210">
              <a:solidFill>
                <a:schemeClr val="accent2"/>
              </a:solidFill>
            </a:endParaRPr>
          </a:p>
        </p:txBody>
      </p:sp>
      <p:pic>
        <p:nvPicPr>
          <p:cNvPr id="329" name="Google Shape;329;p41"/>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330" name="Google Shape;330;p41"/>
          <p:cNvPicPr preferRelativeResize="0"/>
          <p:nvPr/>
        </p:nvPicPr>
        <p:blipFill>
          <a:blip r:embed="rId4">
            <a:alphaModFix/>
          </a:blip>
          <a:stretch>
            <a:fillRect/>
          </a:stretch>
        </p:blipFill>
        <p:spPr>
          <a:xfrm>
            <a:off x="152400" y="1220825"/>
            <a:ext cx="4265775" cy="3110823"/>
          </a:xfrm>
          <a:prstGeom prst="rect">
            <a:avLst/>
          </a:prstGeom>
          <a:noFill/>
          <a:ln>
            <a:noFill/>
          </a:ln>
        </p:spPr>
      </p:pic>
      <p:sp>
        <p:nvSpPr>
          <p:cNvPr id="331" name="Google Shape;331;p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27"/>
                                        </p:tgtEl>
                                        <p:attrNameLst>
                                          <p:attrName>style.visibility</p:attrName>
                                        </p:attrNameLst>
                                      </p:cBhvr>
                                      <p:to>
                                        <p:strVal val="visible"/>
                                      </p:to>
                                    </p:set>
                                    <p:anim calcmode="lin" valueType="num">
                                      <p:cBhvr additive="base">
                                        <p:cTn id="7" dur="1200"/>
                                        <p:tgtEl>
                                          <p:spTgt spid="327"/>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330"/>
                                        </p:tgtEl>
                                        <p:attrNameLst>
                                          <p:attrName>style.visibility</p:attrName>
                                        </p:attrNameLst>
                                      </p:cBhvr>
                                      <p:to>
                                        <p:strVal val="visible"/>
                                      </p:to>
                                    </p:set>
                                    <p:anim calcmode="lin" valueType="num">
                                      <p:cBhvr additive="base">
                                        <p:cTn id="11" dur="1200"/>
                                        <p:tgtEl>
                                          <p:spTgt spid="330"/>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328">
                                            <p:txEl>
                                              <p:pRg st="0" end="0"/>
                                            </p:txEl>
                                          </p:spTgt>
                                        </p:tgtEl>
                                        <p:attrNameLst>
                                          <p:attrName>style.visibility</p:attrName>
                                        </p:attrNameLst>
                                      </p:cBhvr>
                                      <p:to>
                                        <p:strVal val="visible"/>
                                      </p:to>
                                    </p:set>
                                    <p:anim calcmode="lin" valueType="num">
                                      <p:cBhvr additive="base">
                                        <p:cTn id="15" dur="1200"/>
                                        <p:tgtEl>
                                          <p:spTgt spid="328">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328">
                                            <p:txEl>
                                              <p:pRg st="1" end="1"/>
                                            </p:txEl>
                                          </p:spTgt>
                                        </p:tgtEl>
                                        <p:attrNameLst>
                                          <p:attrName>style.visibility</p:attrName>
                                        </p:attrNameLst>
                                      </p:cBhvr>
                                      <p:to>
                                        <p:strVal val="visible"/>
                                      </p:to>
                                    </p:set>
                                    <p:anim calcmode="lin" valueType="num">
                                      <p:cBhvr additive="base">
                                        <p:cTn id="19" dur="1200"/>
                                        <p:tgtEl>
                                          <p:spTgt spid="328">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328">
                                            <p:txEl>
                                              <p:pRg st="2" end="2"/>
                                            </p:txEl>
                                          </p:spTgt>
                                        </p:tgtEl>
                                        <p:attrNameLst>
                                          <p:attrName>style.visibility</p:attrName>
                                        </p:attrNameLst>
                                      </p:cBhvr>
                                      <p:to>
                                        <p:strVal val="visible"/>
                                      </p:to>
                                    </p:set>
                                    <p:anim calcmode="lin" valueType="num">
                                      <p:cBhvr additive="base">
                                        <p:cTn id="23" dur="1200"/>
                                        <p:tgtEl>
                                          <p:spTgt spid="328">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328">
                                            <p:txEl>
                                              <p:pRg st="3" end="3"/>
                                            </p:txEl>
                                          </p:spTgt>
                                        </p:tgtEl>
                                        <p:attrNameLst>
                                          <p:attrName>style.visibility</p:attrName>
                                        </p:attrNameLst>
                                      </p:cBhvr>
                                      <p:to>
                                        <p:strVal val="visible"/>
                                      </p:to>
                                    </p:set>
                                    <p:anim calcmode="lin" valueType="num">
                                      <p:cBhvr additive="base">
                                        <p:cTn id="27" dur="1200"/>
                                        <p:tgtEl>
                                          <p:spTgt spid="328">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328">
                                            <p:txEl>
                                              <p:pRg st="4" end="4"/>
                                            </p:txEl>
                                          </p:spTgt>
                                        </p:tgtEl>
                                        <p:attrNameLst>
                                          <p:attrName>style.visibility</p:attrName>
                                        </p:attrNameLst>
                                      </p:cBhvr>
                                      <p:to>
                                        <p:strVal val="visible"/>
                                      </p:to>
                                    </p:set>
                                    <p:anim calcmode="lin" valueType="num">
                                      <p:cBhvr additive="base">
                                        <p:cTn id="31" dur="1200"/>
                                        <p:tgtEl>
                                          <p:spTgt spid="328">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328">
                                            <p:txEl>
                                              <p:pRg st="5" end="5"/>
                                            </p:txEl>
                                          </p:spTgt>
                                        </p:tgtEl>
                                        <p:attrNameLst>
                                          <p:attrName>style.visibility</p:attrName>
                                        </p:attrNameLst>
                                      </p:cBhvr>
                                      <p:to>
                                        <p:strVal val="visible"/>
                                      </p:to>
                                    </p:set>
                                    <p:anim calcmode="lin" valueType="num">
                                      <p:cBhvr additive="base">
                                        <p:cTn id="35" dur="1200"/>
                                        <p:tgtEl>
                                          <p:spTgt spid="328">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328">
                                            <p:txEl>
                                              <p:pRg st="6" end="6"/>
                                            </p:txEl>
                                          </p:spTgt>
                                        </p:tgtEl>
                                        <p:attrNameLst>
                                          <p:attrName>style.visibility</p:attrName>
                                        </p:attrNameLst>
                                      </p:cBhvr>
                                      <p:to>
                                        <p:strVal val="visible"/>
                                      </p:to>
                                    </p:set>
                                    <p:anim calcmode="lin" valueType="num">
                                      <p:cBhvr additive="base">
                                        <p:cTn id="39" dur="1200"/>
                                        <p:tgtEl>
                                          <p:spTgt spid="328">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2" fill="hold" nodeType="afterEffect">
                                  <p:stCondLst>
                                    <p:cond delay="0"/>
                                  </p:stCondLst>
                                  <p:childTnLst>
                                    <p:set>
                                      <p:cBhvr>
                                        <p:cTn id="42" dur="1" fill="hold">
                                          <p:stCondLst>
                                            <p:cond delay="0"/>
                                          </p:stCondLst>
                                        </p:cTn>
                                        <p:tgtEl>
                                          <p:spTgt spid="328">
                                            <p:txEl>
                                              <p:pRg st="7" end="7"/>
                                            </p:txEl>
                                          </p:spTgt>
                                        </p:tgtEl>
                                        <p:attrNameLst>
                                          <p:attrName>style.visibility</p:attrName>
                                        </p:attrNameLst>
                                      </p:cBhvr>
                                      <p:to>
                                        <p:strVal val="visible"/>
                                      </p:to>
                                    </p:set>
                                    <p:anim calcmode="lin" valueType="num">
                                      <p:cBhvr additive="base">
                                        <p:cTn id="43" dur="1200"/>
                                        <p:tgtEl>
                                          <p:spTgt spid="328">
                                            <p:txEl>
                                              <p:pRg st="7" end="7"/>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 presetClass="entr" presetSubtype="2" fill="hold" nodeType="afterEffect">
                                  <p:stCondLst>
                                    <p:cond delay="0"/>
                                  </p:stCondLst>
                                  <p:childTnLst>
                                    <p:set>
                                      <p:cBhvr>
                                        <p:cTn id="46" dur="1" fill="hold">
                                          <p:stCondLst>
                                            <p:cond delay="0"/>
                                          </p:stCondLst>
                                        </p:cTn>
                                        <p:tgtEl>
                                          <p:spTgt spid="328">
                                            <p:txEl>
                                              <p:pRg st="8" end="8"/>
                                            </p:txEl>
                                          </p:spTgt>
                                        </p:tgtEl>
                                        <p:attrNameLst>
                                          <p:attrName>style.visibility</p:attrName>
                                        </p:attrNameLst>
                                      </p:cBhvr>
                                      <p:to>
                                        <p:strVal val="visible"/>
                                      </p:to>
                                    </p:set>
                                    <p:anim calcmode="lin" valueType="num">
                                      <p:cBhvr additive="base">
                                        <p:cTn id="47" dur="1200"/>
                                        <p:tgtEl>
                                          <p:spTgt spid="328">
                                            <p:txEl>
                                              <p:pRg st="8" end="8"/>
                                            </p:txEl>
                                          </p:spTgt>
                                        </p:tgtEl>
                                        <p:attrNameLst>
                                          <p:attrName>ppt_x</p:attrName>
                                        </p:attrNameLst>
                                      </p:cBhvr>
                                      <p:tavLst>
                                        <p:tav tm="0">
                                          <p:val>
                                            <p:strVal val="#ppt_x+1"/>
                                          </p:val>
                                        </p:tav>
                                        <p:tav tm="100000">
                                          <p:val>
                                            <p:strVal val="#ppt_x"/>
                                          </p:val>
                                        </p:tav>
                                      </p:tavLst>
                                    </p:anim>
                                  </p:childTnLst>
                                </p:cTn>
                              </p:par>
                            </p:childTnLst>
                          </p:cTn>
                        </p:par>
                        <p:par>
                          <p:cTn id="48" fill="hold">
                            <p:stCondLst>
                              <p:cond delay="13200"/>
                            </p:stCondLst>
                            <p:childTnLst>
                              <p:par>
                                <p:cTn id="49" presetID="23" presetClass="entr" presetSubtype="16" fill="hold" nodeType="afterEffect">
                                  <p:stCondLst>
                                    <p:cond delay="0"/>
                                  </p:stCondLst>
                                  <p:childTnLst>
                                    <p:set>
                                      <p:cBhvr>
                                        <p:cTn id="50" dur="1" fill="hold">
                                          <p:stCondLst>
                                            <p:cond delay="0"/>
                                          </p:stCondLst>
                                        </p:cTn>
                                        <p:tgtEl>
                                          <p:spTgt spid="329"/>
                                        </p:tgtEl>
                                        <p:attrNameLst>
                                          <p:attrName>style.visibility</p:attrName>
                                        </p:attrNameLst>
                                      </p:cBhvr>
                                      <p:to>
                                        <p:strVal val="visible"/>
                                      </p:to>
                                    </p:set>
                                    <p:anim calcmode="lin" valueType="num">
                                      <p:cBhvr additive="base">
                                        <p:cTn id="51" dur="1200"/>
                                        <p:tgtEl>
                                          <p:spTgt spid="329"/>
                                        </p:tgtEl>
                                        <p:attrNameLst>
                                          <p:attrName>ppt_w</p:attrName>
                                        </p:attrNameLst>
                                      </p:cBhvr>
                                      <p:tavLst>
                                        <p:tav tm="0">
                                          <p:val>
                                            <p:strVal val="0"/>
                                          </p:val>
                                        </p:tav>
                                        <p:tav tm="100000">
                                          <p:val>
                                            <p:strVal val="#ppt_w"/>
                                          </p:val>
                                        </p:tav>
                                      </p:tavLst>
                                    </p:anim>
                                    <p:anim calcmode="lin" valueType="num">
                                      <p:cBhvr additive="base">
                                        <p:cTn id="52" dur="1200"/>
                                        <p:tgtEl>
                                          <p:spTgt spid="32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Diseases</a:t>
            </a:r>
            <a:endParaRPr/>
          </a:p>
        </p:txBody>
      </p:sp>
      <p:sp>
        <p:nvSpPr>
          <p:cNvPr id="76" name="Google Shape;76;p15"/>
          <p:cNvSpPr txBox="1">
            <a:spLocks noGrp="1"/>
          </p:cNvSpPr>
          <p:nvPr>
            <p:ph type="body" idx="1"/>
          </p:nvPr>
        </p:nvSpPr>
        <p:spPr>
          <a:xfrm>
            <a:off x="165300" y="3370950"/>
            <a:ext cx="8813400" cy="16800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accent2"/>
              </a:buClr>
              <a:buSzPts val="1200"/>
              <a:buChar char="➔"/>
            </a:pPr>
            <a:r>
              <a:rPr lang="en" sz="1200" b="1">
                <a:solidFill>
                  <a:schemeClr val="accent2"/>
                </a:solidFill>
              </a:rPr>
              <a:t>Dyed-Lifted-Polyps: </a:t>
            </a:r>
            <a:r>
              <a:rPr lang="en" sz="1200">
                <a:solidFill>
                  <a:schemeClr val="accent2"/>
                </a:solidFill>
              </a:rPr>
              <a:t>Images of polyps that have been stained with dye to improve visualization and then removed during an endoscopy.</a:t>
            </a:r>
            <a:endParaRPr sz="1200">
              <a:solidFill>
                <a:schemeClr val="accent2"/>
              </a:solidFill>
            </a:endParaRPr>
          </a:p>
          <a:p>
            <a:pPr marL="457200" lvl="0" indent="-304800" algn="l" rtl="0">
              <a:lnSpc>
                <a:spcPct val="150000"/>
              </a:lnSpc>
              <a:spcBef>
                <a:spcPts val="0"/>
              </a:spcBef>
              <a:spcAft>
                <a:spcPts val="0"/>
              </a:spcAft>
              <a:buClr>
                <a:schemeClr val="accent2"/>
              </a:buClr>
              <a:buSzPts val="1200"/>
              <a:buChar char="➔"/>
            </a:pPr>
            <a:r>
              <a:rPr lang="en" sz="1200" b="1">
                <a:solidFill>
                  <a:schemeClr val="accent2"/>
                </a:solidFill>
              </a:rPr>
              <a:t>Dyed-Resection-Margins:  </a:t>
            </a:r>
            <a:r>
              <a:rPr lang="en" sz="1200">
                <a:solidFill>
                  <a:schemeClr val="accent2"/>
                </a:solidFill>
              </a:rPr>
              <a:t>Images showing the edges of tissue after a polyp has been removed during an endoscopy. </a:t>
            </a:r>
            <a:endParaRPr sz="1200">
              <a:solidFill>
                <a:schemeClr val="accent2"/>
              </a:solidFill>
            </a:endParaRPr>
          </a:p>
          <a:p>
            <a:pPr marL="457200" lvl="0" indent="-304800" algn="l" rtl="0">
              <a:lnSpc>
                <a:spcPct val="150000"/>
              </a:lnSpc>
              <a:spcBef>
                <a:spcPts val="0"/>
              </a:spcBef>
              <a:spcAft>
                <a:spcPts val="0"/>
              </a:spcAft>
              <a:buClr>
                <a:schemeClr val="accent2"/>
              </a:buClr>
              <a:buSzPts val="1200"/>
              <a:buChar char="➔"/>
            </a:pPr>
            <a:r>
              <a:rPr lang="en" sz="1200" b="1">
                <a:solidFill>
                  <a:schemeClr val="accent2"/>
                </a:solidFill>
              </a:rPr>
              <a:t>Esophagitis: </a:t>
            </a:r>
            <a:r>
              <a:rPr lang="en" sz="1200">
                <a:solidFill>
                  <a:schemeClr val="accent2"/>
                </a:solidFill>
              </a:rPr>
              <a:t>Images showing inflammation or irritation of the esophagus. </a:t>
            </a:r>
            <a:endParaRPr sz="1200">
              <a:solidFill>
                <a:schemeClr val="accent2"/>
              </a:solidFill>
            </a:endParaRPr>
          </a:p>
          <a:p>
            <a:pPr marL="457200" lvl="0" indent="-304800" algn="l" rtl="0">
              <a:lnSpc>
                <a:spcPct val="150000"/>
              </a:lnSpc>
              <a:spcBef>
                <a:spcPts val="0"/>
              </a:spcBef>
              <a:spcAft>
                <a:spcPts val="0"/>
              </a:spcAft>
              <a:buClr>
                <a:schemeClr val="accent2"/>
              </a:buClr>
              <a:buSzPts val="1200"/>
              <a:buChar char="➔"/>
            </a:pPr>
            <a:r>
              <a:rPr lang="en" sz="1200" b="1">
                <a:solidFill>
                  <a:schemeClr val="accent2"/>
                </a:solidFill>
              </a:rPr>
              <a:t>Normal-Cecum:  </a:t>
            </a:r>
            <a:r>
              <a:rPr lang="en" sz="1200">
                <a:solidFill>
                  <a:schemeClr val="accent2"/>
                </a:solidFill>
              </a:rPr>
              <a:t>Images of a healthy cecum, the pouch-like beginning of the large intestine.</a:t>
            </a:r>
            <a:endParaRPr sz="1200">
              <a:solidFill>
                <a:schemeClr val="accent2"/>
              </a:solidFill>
            </a:endParaRPr>
          </a:p>
        </p:txBody>
      </p:sp>
      <p:pic>
        <p:nvPicPr>
          <p:cNvPr id="77" name="Google Shape;77;p15"/>
          <p:cNvPicPr preferRelativeResize="0"/>
          <p:nvPr/>
        </p:nvPicPr>
        <p:blipFill>
          <a:blip r:embed="rId3">
            <a:alphaModFix/>
          </a:blip>
          <a:stretch>
            <a:fillRect/>
          </a:stretch>
        </p:blipFill>
        <p:spPr>
          <a:xfrm>
            <a:off x="7875100" y="111225"/>
            <a:ext cx="957199" cy="957199"/>
          </a:xfrm>
          <a:prstGeom prst="rect">
            <a:avLst/>
          </a:prstGeom>
          <a:noFill/>
          <a:ln>
            <a:noFill/>
          </a:ln>
        </p:spPr>
      </p:pic>
      <p:pic>
        <p:nvPicPr>
          <p:cNvPr id="78" name="Google Shape;78;p15"/>
          <p:cNvPicPr preferRelativeResize="0"/>
          <p:nvPr/>
        </p:nvPicPr>
        <p:blipFill>
          <a:blip r:embed="rId4">
            <a:alphaModFix/>
          </a:blip>
          <a:stretch>
            <a:fillRect/>
          </a:stretch>
        </p:blipFill>
        <p:spPr>
          <a:xfrm>
            <a:off x="311700" y="1220838"/>
            <a:ext cx="1976825" cy="1581450"/>
          </a:xfrm>
          <a:prstGeom prst="rect">
            <a:avLst/>
          </a:prstGeom>
          <a:noFill/>
          <a:ln>
            <a:noFill/>
          </a:ln>
        </p:spPr>
      </p:pic>
      <p:pic>
        <p:nvPicPr>
          <p:cNvPr id="79" name="Google Shape;79;p15"/>
          <p:cNvPicPr preferRelativeResize="0"/>
          <p:nvPr/>
        </p:nvPicPr>
        <p:blipFill>
          <a:blip r:embed="rId5">
            <a:alphaModFix/>
          </a:blip>
          <a:stretch>
            <a:fillRect/>
          </a:stretch>
        </p:blipFill>
        <p:spPr>
          <a:xfrm>
            <a:off x="2440925" y="1220825"/>
            <a:ext cx="1976807" cy="1581450"/>
          </a:xfrm>
          <a:prstGeom prst="rect">
            <a:avLst/>
          </a:prstGeom>
          <a:noFill/>
          <a:ln>
            <a:noFill/>
          </a:ln>
        </p:spPr>
      </p:pic>
      <p:pic>
        <p:nvPicPr>
          <p:cNvPr id="80" name="Google Shape;80;p15"/>
          <p:cNvPicPr preferRelativeResize="0"/>
          <p:nvPr/>
        </p:nvPicPr>
        <p:blipFill>
          <a:blip r:embed="rId6">
            <a:alphaModFix/>
          </a:blip>
          <a:stretch>
            <a:fillRect/>
          </a:stretch>
        </p:blipFill>
        <p:spPr>
          <a:xfrm>
            <a:off x="4570126" y="1220825"/>
            <a:ext cx="1976806" cy="1581450"/>
          </a:xfrm>
          <a:prstGeom prst="rect">
            <a:avLst/>
          </a:prstGeom>
          <a:noFill/>
          <a:ln>
            <a:noFill/>
          </a:ln>
        </p:spPr>
      </p:pic>
      <p:pic>
        <p:nvPicPr>
          <p:cNvPr id="81" name="Google Shape;81;p15"/>
          <p:cNvPicPr preferRelativeResize="0"/>
          <p:nvPr/>
        </p:nvPicPr>
        <p:blipFill>
          <a:blip r:embed="rId7">
            <a:alphaModFix/>
          </a:blip>
          <a:stretch>
            <a:fillRect/>
          </a:stretch>
        </p:blipFill>
        <p:spPr>
          <a:xfrm>
            <a:off x="6699326" y="1220825"/>
            <a:ext cx="1976825" cy="1581464"/>
          </a:xfrm>
          <a:prstGeom prst="rect">
            <a:avLst/>
          </a:prstGeom>
          <a:noFill/>
          <a:ln>
            <a:noFill/>
          </a:ln>
        </p:spPr>
      </p:pic>
      <p:sp>
        <p:nvSpPr>
          <p:cNvPr id="82" name="Google Shape;82;p15"/>
          <p:cNvSpPr txBox="1"/>
          <p:nvPr/>
        </p:nvSpPr>
        <p:spPr>
          <a:xfrm>
            <a:off x="329000" y="2889175"/>
            <a:ext cx="18768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1"/>
                </a:solidFill>
                <a:latin typeface="Source Sans Pro"/>
                <a:ea typeface="Source Sans Pro"/>
                <a:cs typeface="Source Sans Pro"/>
                <a:sym typeface="Source Sans Pro"/>
              </a:rPr>
              <a:t>Dyed-Lifted Polyps</a:t>
            </a:r>
            <a:endParaRPr sz="1000" b="1">
              <a:solidFill>
                <a:schemeClr val="accent1"/>
              </a:solidFill>
              <a:latin typeface="Source Sans Pro"/>
              <a:ea typeface="Source Sans Pro"/>
              <a:cs typeface="Source Sans Pro"/>
              <a:sym typeface="Source Sans Pro"/>
            </a:endParaRPr>
          </a:p>
        </p:txBody>
      </p:sp>
      <p:sp>
        <p:nvSpPr>
          <p:cNvPr id="83" name="Google Shape;83;p15"/>
          <p:cNvSpPr txBox="1"/>
          <p:nvPr/>
        </p:nvSpPr>
        <p:spPr>
          <a:xfrm>
            <a:off x="2608825" y="2907963"/>
            <a:ext cx="1710000" cy="35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1"/>
                </a:solidFill>
                <a:latin typeface="Source Sans Pro"/>
                <a:ea typeface="Source Sans Pro"/>
                <a:cs typeface="Source Sans Pro"/>
                <a:sym typeface="Source Sans Pro"/>
              </a:rPr>
              <a:t>Dyed-Resection-Margins</a:t>
            </a:r>
            <a:endParaRPr sz="1000" b="1">
              <a:solidFill>
                <a:schemeClr val="accent1"/>
              </a:solidFill>
              <a:latin typeface="Source Sans Pro"/>
              <a:ea typeface="Source Sans Pro"/>
              <a:cs typeface="Source Sans Pro"/>
              <a:sym typeface="Source Sans Pro"/>
            </a:endParaRPr>
          </a:p>
        </p:txBody>
      </p:sp>
      <p:sp>
        <p:nvSpPr>
          <p:cNvPr id="84" name="Google Shape;84;p15"/>
          <p:cNvSpPr txBox="1"/>
          <p:nvPr/>
        </p:nvSpPr>
        <p:spPr>
          <a:xfrm>
            <a:off x="4721850" y="2904763"/>
            <a:ext cx="1710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1"/>
                </a:solidFill>
                <a:latin typeface="Source Sans Pro"/>
                <a:ea typeface="Source Sans Pro"/>
                <a:cs typeface="Source Sans Pro"/>
                <a:sym typeface="Source Sans Pro"/>
              </a:rPr>
              <a:t>Esophagitis</a:t>
            </a:r>
            <a:endParaRPr sz="1000" b="1">
              <a:solidFill>
                <a:schemeClr val="accent1"/>
              </a:solidFill>
              <a:latin typeface="Source Sans Pro"/>
              <a:ea typeface="Source Sans Pro"/>
              <a:cs typeface="Source Sans Pro"/>
              <a:sym typeface="Source Sans Pro"/>
            </a:endParaRPr>
          </a:p>
        </p:txBody>
      </p:sp>
      <p:sp>
        <p:nvSpPr>
          <p:cNvPr id="85" name="Google Shape;85;p15"/>
          <p:cNvSpPr txBox="1"/>
          <p:nvPr/>
        </p:nvSpPr>
        <p:spPr>
          <a:xfrm>
            <a:off x="6834875" y="2903125"/>
            <a:ext cx="1710000" cy="3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1"/>
                </a:solidFill>
                <a:latin typeface="Source Sans Pro"/>
                <a:ea typeface="Source Sans Pro"/>
                <a:cs typeface="Source Sans Pro"/>
                <a:sym typeface="Source Sans Pro"/>
              </a:rPr>
              <a:t>Normal-Cecum</a:t>
            </a:r>
            <a:endParaRPr sz="1000" b="1">
              <a:solidFill>
                <a:schemeClr val="accent1"/>
              </a:solidFill>
              <a:latin typeface="Source Sans Pro"/>
              <a:ea typeface="Source Sans Pro"/>
              <a:cs typeface="Source Sans Pro"/>
              <a:sym typeface="Source Sans Pro"/>
            </a:endParaRPr>
          </a:p>
        </p:txBody>
      </p:sp>
      <p:sp>
        <p:nvSpPr>
          <p:cNvPr id="86" name="Google Shape;86;p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200"/>
                                        <p:tgtEl>
                                          <p:spTgt spid="75"/>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3" presetClass="entr" presetSubtype="16"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1200"/>
                                        <p:tgtEl>
                                          <p:spTgt spid="78"/>
                                        </p:tgtEl>
                                        <p:attrNameLst>
                                          <p:attrName>ppt_w</p:attrName>
                                        </p:attrNameLst>
                                      </p:cBhvr>
                                      <p:tavLst>
                                        <p:tav tm="0">
                                          <p:val>
                                            <p:strVal val="0"/>
                                          </p:val>
                                        </p:tav>
                                        <p:tav tm="100000">
                                          <p:val>
                                            <p:strVal val="#ppt_w"/>
                                          </p:val>
                                        </p:tav>
                                      </p:tavLst>
                                    </p:anim>
                                    <p:anim calcmode="lin" valueType="num">
                                      <p:cBhvr additive="base">
                                        <p:cTn id="12" dur="1200"/>
                                        <p:tgtEl>
                                          <p:spTgt spid="78"/>
                                        </p:tgtEl>
                                        <p:attrNameLst>
                                          <p:attrName>ppt_h</p:attrName>
                                        </p:attrNameLst>
                                      </p:cBhvr>
                                      <p:tavLst>
                                        <p:tav tm="0">
                                          <p:val>
                                            <p:strVal val="0"/>
                                          </p:val>
                                        </p:tav>
                                        <p:tav tm="100000">
                                          <p:val>
                                            <p:strVal val="#ppt_h"/>
                                          </p:val>
                                        </p:tav>
                                      </p:tavLst>
                                    </p:anim>
                                  </p:childTnLst>
                                </p:cTn>
                              </p:par>
                            </p:childTnLst>
                          </p:cTn>
                        </p:par>
                        <p:par>
                          <p:cTn id="13" fill="hold">
                            <p:stCondLst>
                              <p:cond delay="2400"/>
                            </p:stCondLst>
                            <p:childTnLst>
                              <p:par>
                                <p:cTn id="14" presetID="23" presetClass="entr" presetSubtype="16" fill="hold" nodeType="after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additive="base">
                                        <p:cTn id="16" dur="1200"/>
                                        <p:tgtEl>
                                          <p:spTgt spid="79"/>
                                        </p:tgtEl>
                                        <p:attrNameLst>
                                          <p:attrName>ppt_w</p:attrName>
                                        </p:attrNameLst>
                                      </p:cBhvr>
                                      <p:tavLst>
                                        <p:tav tm="0">
                                          <p:val>
                                            <p:strVal val="0"/>
                                          </p:val>
                                        </p:tav>
                                        <p:tav tm="100000">
                                          <p:val>
                                            <p:strVal val="#ppt_w"/>
                                          </p:val>
                                        </p:tav>
                                      </p:tavLst>
                                    </p:anim>
                                    <p:anim calcmode="lin" valueType="num">
                                      <p:cBhvr additive="base">
                                        <p:cTn id="17" dur="1200"/>
                                        <p:tgtEl>
                                          <p:spTgt spid="79"/>
                                        </p:tgtEl>
                                        <p:attrNameLst>
                                          <p:attrName>ppt_h</p:attrName>
                                        </p:attrNameLst>
                                      </p:cBhvr>
                                      <p:tavLst>
                                        <p:tav tm="0">
                                          <p:val>
                                            <p:strVal val="0"/>
                                          </p:val>
                                        </p:tav>
                                        <p:tav tm="100000">
                                          <p:val>
                                            <p:strVal val="#ppt_h"/>
                                          </p:val>
                                        </p:tav>
                                      </p:tavLst>
                                    </p:anim>
                                  </p:childTnLst>
                                </p:cTn>
                              </p:par>
                            </p:childTnLst>
                          </p:cTn>
                        </p:par>
                        <p:par>
                          <p:cTn id="18" fill="hold">
                            <p:stCondLst>
                              <p:cond delay="3600"/>
                            </p:stCondLst>
                            <p:childTnLst>
                              <p:par>
                                <p:cTn id="19" presetID="23" presetClass="entr" presetSubtype="16" fill="hold" nodeType="afterEffect">
                                  <p:stCondLst>
                                    <p:cond delay="0"/>
                                  </p:stCondLst>
                                  <p:childTnLst>
                                    <p:set>
                                      <p:cBhvr>
                                        <p:cTn id="20" dur="1" fill="hold">
                                          <p:stCondLst>
                                            <p:cond delay="0"/>
                                          </p:stCondLst>
                                        </p:cTn>
                                        <p:tgtEl>
                                          <p:spTgt spid="80"/>
                                        </p:tgtEl>
                                        <p:attrNameLst>
                                          <p:attrName>style.visibility</p:attrName>
                                        </p:attrNameLst>
                                      </p:cBhvr>
                                      <p:to>
                                        <p:strVal val="visible"/>
                                      </p:to>
                                    </p:set>
                                    <p:anim calcmode="lin" valueType="num">
                                      <p:cBhvr additive="base">
                                        <p:cTn id="21" dur="1200"/>
                                        <p:tgtEl>
                                          <p:spTgt spid="80"/>
                                        </p:tgtEl>
                                        <p:attrNameLst>
                                          <p:attrName>ppt_w</p:attrName>
                                        </p:attrNameLst>
                                      </p:cBhvr>
                                      <p:tavLst>
                                        <p:tav tm="0">
                                          <p:val>
                                            <p:strVal val="0"/>
                                          </p:val>
                                        </p:tav>
                                        <p:tav tm="100000">
                                          <p:val>
                                            <p:strVal val="#ppt_w"/>
                                          </p:val>
                                        </p:tav>
                                      </p:tavLst>
                                    </p:anim>
                                    <p:anim calcmode="lin" valueType="num">
                                      <p:cBhvr additive="base">
                                        <p:cTn id="22" dur="1200"/>
                                        <p:tgtEl>
                                          <p:spTgt spid="80"/>
                                        </p:tgtEl>
                                        <p:attrNameLst>
                                          <p:attrName>ppt_h</p:attrName>
                                        </p:attrNameLst>
                                      </p:cBhvr>
                                      <p:tavLst>
                                        <p:tav tm="0">
                                          <p:val>
                                            <p:strVal val="0"/>
                                          </p:val>
                                        </p:tav>
                                        <p:tav tm="100000">
                                          <p:val>
                                            <p:strVal val="#ppt_h"/>
                                          </p:val>
                                        </p:tav>
                                      </p:tavLst>
                                    </p:anim>
                                  </p:childTnLst>
                                </p:cTn>
                              </p:par>
                            </p:childTnLst>
                          </p:cTn>
                        </p:par>
                        <p:par>
                          <p:cTn id="23" fill="hold">
                            <p:stCondLst>
                              <p:cond delay="4800"/>
                            </p:stCondLst>
                            <p:childTnLst>
                              <p:par>
                                <p:cTn id="24" presetID="23" presetClass="entr" presetSubtype="16" fill="hold" nodeType="after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additive="base">
                                        <p:cTn id="26" dur="1200"/>
                                        <p:tgtEl>
                                          <p:spTgt spid="81"/>
                                        </p:tgtEl>
                                        <p:attrNameLst>
                                          <p:attrName>ppt_w</p:attrName>
                                        </p:attrNameLst>
                                      </p:cBhvr>
                                      <p:tavLst>
                                        <p:tav tm="0">
                                          <p:val>
                                            <p:strVal val="0"/>
                                          </p:val>
                                        </p:tav>
                                        <p:tav tm="100000">
                                          <p:val>
                                            <p:strVal val="#ppt_w"/>
                                          </p:val>
                                        </p:tav>
                                      </p:tavLst>
                                    </p:anim>
                                    <p:anim calcmode="lin" valueType="num">
                                      <p:cBhvr additive="base">
                                        <p:cTn id="27" dur="1200"/>
                                        <p:tgtEl>
                                          <p:spTgt spid="81"/>
                                        </p:tgtEl>
                                        <p:attrNameLst>
                                          <p:attrName>ppt_h</p:attrName>
                                        </p:attrNameLst>
                                      </p:cBhvr>
                                      <p:tavLst>
                                        <p:tav tm="0">
                                          <p:val>
                                            <p:strVal val="0"/>
                                          </p:val>
                                        </p:tav>
                                        <p:tav tm="100000">
                                          <p:val>
                                            <p:strVal val="#ppt_h"/>
                                          </p:val>
                                        </p:tav>
                                      </p:tavLst>
                                    </p:anim>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1200"/>
                                        <p:tgtEl>
                                          <p:spTgt spid="82"/>
                                        </p:tgtEl>
                                      </p:cBhvr>
                                    </p:animEffect>
                                  </p:childTnLst>
                                </p:cTn>
                              </p:par>
                            </p:childTnLst>
                          </p:cTn>
                        </p:par>
                        <p:par>
                          <p:cTn id="32" fill="hold">
                            <p:stCondLst>
                              <p:cond delay="72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1200"/>
                                        <p:tgtEl>
                                          <p:spTgt spid="83"/>
                                        </p:tgtEl>
                                      </p:cBhvr>
                                    </p:animEffect>
                                  </p:childTnLst>
                                </p:cTn>
                              </p:par>
                            </p:childTnLst>
                          </p:cTn>
                        </p:par>
                        <p:par>
                          <p:cTn id="36" fill="hold">
                            <p:stCondLst>
                              <p:cond delay="8400"/>
                            </p:stCondLst>
                            <p:childTnLst>
                              <p:par>
                                <p:cTn id="37" presetID="10" presetClass="entr" presetSubtype="0" fill="hold"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1200"/>
                                        <p:tgtEl>
                                          <p:spTgt spid="84"/>
                                        </p:tgtEl>
                                      </p:cBhvr>
                                    </p:animEffect>
                                  </p:childTnLst>
                                </p:cTn>
                              </p:par>
                            </p:childTnLst>
                          </p:cTn>
                        </p:par>
                        <p:par>
                          <p:cTn id="40" fill="hold">
                            <p:stCondLst>
                              <p:cond delay="9600"/>
                            </p:stCondLst>
                            <p:childTnLst>
                              <p:par>
                                <p:cTn id="41" presetID="10" presetClass="entr" presetSubtype="0" fill="hold"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1200"/>
                                        <p:tgtEl>
                                          <p:spTgt spid="85"/>
                                        </p:tgtEl>
                                      </p:cBhvr>
                                    </p:animEffect>
                                  </p:childTnLst>
                                </p:cTn>
                              </p:par>
                            </p:childTnLst>
                          </p:cTn>
                        </p:par>
                        <p:par>
                          <p:cTn id="44" fill="hold">
                            <p:stCondLst>
                              <p:cond delay="10800"/>
                            </p:stCondLst>
                            <p:childTnLst>
                              <p:par>
                                <p:cTn id="45" presetID="2" presetClass="entr" presetSubtype="8" fill="hold" nodeType="afterEffect">
                                  <p:stCondLst>
                                    <p:cond delay="0"/>
                                  </p:stCondLst>
                                  <p:childTnLst>
                                    <p:set>
                                      <p:cBhvr>
                                        <p:cTn id="46" dur="1" fill="hold">
                                          <p:stCondLst>
                                            <p:cond delay="0"/>
                                          </p:stCondLst>
                                        </p:cTn>
                                        <p:tgtEl>
                                          <p:spTgt spid="76">
                                            <p:txEl>
                                              <p:pRg st="0" end="0"/>
                                            </p:txEl>
                                          </p:spTgt>
                                        </p:tgtEl>
                                        <p:attrNameLst>
                                          <p:attrName>style.visibility</p:attrName>
                                        </p:attrNameLst>
                                      </p:cBhvr>
                                      <p:to>
                                        <p:strVal val="visible"/>
                                      </p:to>
                                    </p:set>
                                    <p:anim calcmode="lin" valueType="num">
                                      <p:cBhvr additive="base">
                                        <p:cTn id="47" dur="1200"/>
                                        <p:tgtEl>
                                          <p:spTgt spid="76">
                                            <p:txEl>
                                              <p:pRg st="0" end="0"/>
                                            </p:txEl>
                                          </p:spTgt>
                                        </p:tgtEl>
                                        <p:attrNameLst>
                                          <p:attrName>ppt_x</p:attrName>
                                        </p:attrNameLst>
                                      </p:cBhvr>
                                      <p:tavLst>
                                        <p:tav tm="0">
                                          <p:val>
                                            <p:strVal val="#ppt_x-1"/>
                                          </p:val>
                                        </p:tav>
                                        <p:tav tm="100000">
                                          <p:val>
                                            <p:strVal val="#ppt_x"/>
                                          </p:val>
                                        </p:tav>
                                      </p:tavLst>
                                    </p:anim>
                                  </p:childTnLst>
                                </p:cTn>
                              </p:par>
                            </p:childTnLst>
                          </p:cTn>
                        </p:par>
                        <p:par>
                          <p:cTn id="48" fill="hold">
                            <p:stCondLst>
                              <p:cond delay="12000"/>
                            </p:stCondLst>
                            <p:childTnLst>
                              <p:par>
                                <p:cTn id="49" presetID="2" presetClass="entr" presetSubtype="8" fill="hold" nodeType="afterEffect">
                                  <p:stCondLst>
                                    <p:cond delay="0"/>
                                  </p:stCondLst>
                                  <p:childTnLst>
                                    <p:set>
                                      <p:cBhvr>
                                        <p:cTn id="50" dur="1" fill="hold">
                                          <p:stCondLst>
                                            <p:cond delay="0"/>
                                          </p:stCondLst>
                                        </p:cTn>
                                        <p:tgtEl>
                                          <p:spTgt spid="76">
                                            <p:txEl>
                                              <p:pRg st="1" end="1"/>
                                            </p:txEl>
                                          </p:spTgt>
                                        </p:tgtEl>
                                        <p:attrNameLst>
                                          <p:attrName>style.visibility</p:attrName>
                                        </p:attrNameLst>
                                      </p:cBhvr>
                                      <p:to>
                                        <p:strVal val="visible"/>
                                      </p:to>
                                    </p:set>
                                    <p:anim calcmode="lin" valueType="num">
                                      <p:cBhvr additive="base">
                                        <p:cTn id="51" dur="1200"/>
                                        <p:tgtEl>
                                          <p:spTgt spid="76">
                                            <p:txEl>
                                              <p:pRg st="1" end="1"/>
                                            </p:txEl>
                                          </p:spTgt>
                                        </p:tgtEl>
                                        <p:attrNameLst>
                                          <p:attrName>ppt_x</p:attrName>
                                        </p:attrNameLst>
                                      </p:cBhvr>
                                      <p:tavLst>
                                        <p:tav tm="0">
                                          <p:val>
                                            <p:strVal val="#ppt_x-1"/>
                                          </p:val>
                                        </p:tav>
                                        <p:tav tm="100000">
                                          <p:val>
                                            <p:strVal val="#ppt_x"/>
                                          </p:val>
                                        </p:tav>
                                      </p:tavLst>
                                    </p:anim>
                                  </p:childTnLst>
                                </p:cTn>
                              </p:par>
                            </p:childTnLst>
                          </p:cTn>
                        </p:par>
                        <p:par>
                          <p:cTn id="52" fill="hold">
                            <p:stCondLst>
                              <p:cond delay="13200"/>
                            </p:stCondLst>
                            <p:childTnLst>
                              <p:par>
                                <p:cTn id="53" presetID="2" presetClass="entr" presetSubtype="8" fill="hold" nodeType="afterEffect">
                                  <p:stCondLst>
                                    <p:cond delay="0"/>
                                  </p:stCondLst>
                                  <p:childTnLst>
                                    <p:set>
                                      <p:cBhvr>
                                        <p:cTn id="54" dur="1" fill="hold">
                                          <p:stCondLst>
                                            <p:cond delay="0"/>
                                          </p:stCondLst>
                                        </p:cTn>
                                        <p:tgtEl>
                                          <p:spTgt spid="76">
                                            <p:txEl>
                                              <p:pRg st="2" end="2"/>
                                            </p:txEl>
                                          </p:spTgt>
                                        </p:tgtEl>
                                        <p:attrNameLst>
                                          <p:attrName>style.visibility</p:attrName>
                                        </p:attrNameLst>
                                      </p:cBhvr>
                                      <p:to>
                                        <p:strVal val="visible"/>
                                      </p:to>
                                    </p:set>
                                    <p:anim calcmode="lin" valueType="num">
                                      <p:cBhvr additive="base">
                                        <p:cTn id="55" dur="1200"/>
                                        <p:tgtEl>
                                          <p:spTgt spid="76">
                                            <p:txEl>
                                              <p:pRg st="2" end="2"/>
                                            </p:txEl>
                                          </p:spTgt>
                                        </p:tgtEl>
                                        <p:attrNameLst>
                                          <p:attrName>ppt_x</p:attrName>
                                        </p:attrNameLst>
                                      </p:cBhvr>
                                      <p:tavLst>
                                        <p:tav tm="0">
                                          <p:val>
                                            <p:strVal val="#ppt_x-1"/>
                                          </p:val>
                                        </p:tav>
                                        <p:tav tm="100000">
                                          <p:val>
                                            <p:strVal val="#ppt_x"/>
                                          </p:val>
                                        </p:tav>
                                      </p:tavLst>
                                    </p:anim>
                                  </p:childTnLst>
                                </p:cTn>
                              </p:par>
                            </p:childTnLst>
                          </p:cTn>
                        </p:par>
                        <p:par>
                          <p:cTn id="56" fill="hold">
                            <p:stCondLst>
                              <p:cond delay="14400"/>
                            </p:stCondLst>
                            <p:childTnLst>
                              <p:par>
                                <p:cTn id="57" presetID="2" presetClass="entr" presetSubtype="8" fill="hold" nodeType="afterEffect">
                                  <p:stCondLst>
                                    <p:cond delay="0"/>
                                  </p:stCondLst>
                                  <p:childTnLst>
                                    <p:set>
                                      <p:cBhvr>
                                        <p:cTn id="58" dur="1" fill="hold">
                                          <p:stCondLst>
                                            <p:cond delay="0"/>
                                          </p:stCondLst>
                                        </p:cTn>
                                        <p:tgtEl>
                                          <p:spTgt spid="76">
                                            <p:txEl>
                                              <p:pRg st="3" end="3"/>
                                            </p:txEl>
                                          </p:spTgt>
                                        </p:tgtEl>
                                        <p:attrNameLst>
                                          <p:attrName>style.visibility</p:attrName>
                                        </p:attrNameLst>
                                      </p:cBhvr>
                                      <p:to>
                                        <p:strVal val="visible"/>
                                      </p:to>
                                    </p:set>
                                    <p:anim calcmode="lin" valueType="num">
                                      <p:cBhvr additive="base">
                                        <p:cTn id="59" dur="1200"/>
                                        <p:tgtEl>
                                          <p:spTgt spid="76">
                                            <p:txEl>
                                              <p:pRg st="3" end="3"/>
                                            </p:txEl>
                                          </p:spTgt>
                                        </p:tgtEl>
                                        <p:attrNameLst>
                                          <p:attrName>ppt_x</p:attrName>
                                        </p:attrNameLst>
                                      </p:cBhvr>
                                      <p:tavLst>
                                        <p:tav tm="0">
                                          <p:val>
                                            <p:strVal val="#ppt_x-1"/>
                                          </p:val>
                                        </p:tav>
                                        <p:tav tm="100000">
                                          <p:val>
                                            <p:strVal val="#ppt_x"/>
                                          </p:val>
                                        </p:tav>
                                      </p:tavLst>
                                    </p:anim>
                                  </p:childTnLst>
                                </p:cTn>
                              </p:par>
                            </p:childTnLst>
                          </p:cTn>
                        </p:par>
                        <p:par>
                          <p:cTn id="60" fill="hold">
                            <p:stCondLst>
                              <p:cond delay="15600"/>
                            </p:stCondLst>
                            <p:childTnLst>
                              <p:par>
                                <p:cTn id="61" presetID="23" presetClass="entr" presetSubtype="16" fill="hold" nodeType="afterEffect">
                                  <p:stCondLst>
                                    <p:cond delay="0"/>
                                  </p:stCondLst>
                                  <p:childTnLst>
                                    <p:set>
                                      <p:cBhvr>
                                        <p:cTn id="62" dur="1" fill="hold">
                                          <p:stCondLst>
                                            <p:cond delay="0"/>
                                          </p:stCondLst>
                                        </p:cTn>
                                        <p:tgtEl>
                                          <p:spTgt spid="77"/>
                                        </p:tgtEl>
                                        <p:attrNameLst>
                                          <p:attrName>style.visibility</p:attrName>
                                        </p:attrNameLst>
                                      </p:cBhvr>
                                      <p:to>
                                        <p:strVal val="visible"/>
                                      </p:to>
                                    </p:set>
                                    <p:anim calcmode="lin" valueType="num">
                                      <p:cBhvr additive="base">
                                        <p:cTn id="63" dur="1200"/>
                                        <p:tgtEl>
                                          <p:spTgt spid="77"/>
                                        </p:tgtEl>
                                        <p:attrNameLst>
                                          <p:attrName>ppt_w</p:attrName>
                                        </p:attrNameLst>
                                      </p:cBhvr>
                                      <p:tavLst>
                                        <p:tav tm="0">
                                          <p:val>
                                            <p:strVal val="0"/>
                                          </p:val>
                                        </p:tav>
                                        <p:tav tm="100000">
                                          <p:val>
                                            <p:strVal val="#ppt_w"/>
                                          </p:val>
                                        </p:tav>
                                      </p:tavLst>
                                    </p:anim>
                                    <p:anim calcmode="lin" valueType="num">
                                      <p:cBhvr additive="base">
                                        <p:cTn id="64" dur="1200"/>
                                        <p:tgtEl>
                                          <p:spTgt spid="7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Six - EFFICIENTNET</a:t>
            </a:r>
            <a:endParaRPr/>
          </a:p>
        </p:txBody>
      </p:sp>
      <p:pic>
        <p:nvPicPr>
          <p:cNvPr id="337" name="Google Shape;337;p42"/>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338" name="Google Shape;338;p42"/>
          <p:cNvPicPr preferRelativeResize="0"/>
          <p:nvPr/>
        </p:nvPicPr>
        <p:blipFill>
          <a:blip r:embed="rId4">
            <a:alphaModFix/>
          </a:blip>
          <a:stretch>
            <a:fillRect/>
          </a:stretch>
        </p:blipFill>
        <p:spPr>
          <a:xfrm>
            <a:off x="1840325" y="2893275"/>
            <a:ext cx="5160425" cy="890250"/>
          </a:xfrm>
          <a:prstGeom prst="rect">
            <a:avLst/>
          </a:prstGeom>
          <a:noFill/>
          <a:ln>
            <a:noFill/>
          </a:ln>
        </p:spPr>
      </p:pic>
      <p:pic>
        <p:nvPicPr>
          <p:cNvPr id="339" name="Google Shape;339;p42"/>
          <p:cNvPicPr preferRelativeResize="0"/>
          <p:nvPr/>
        </p:nvPicPr>
        <p:blipFill>
          <a:blip r:embed="rId5">
            <a:alphaModFix/>
          </a:blip>
          <a:stretch>
            <a:fillRect/>
          </a:stretch>
        </p:blipFill>
        <p:spPr>
          <a:xfrm>
            <a:off x="1732225" y="2111949"/>
            <a:ext cx="5376650" cy="418025"/>
          </a:xfrm>
          <a:prstGeom prst="rect">
            <a:avLst/>
          </a:prstGeom>
          <a:noFill/>
          <a:ln>
            <a:noFill/>
          </a:ln>
        </p:spPr>
      </p:pic>
      <p:sp>
        <p:nvSpPr>
          <p:cNvPr id="340" name="Google Shape;340;p4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1200"/>
                                        <p:tgtEl>
                                          <p:spTgt spid="336"/>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4" fill="hold" nodeType="afterEffect">
                                  <p:stCondLst>
                                    <p:cond delay="0"/>
                                  </p:stCondLst>
                                  <p:childTnLst>
                                    <p:set>
                                      <p:cBhvr>
                                        <p:cTn id="10" dur="1" fill="hold">
                                          <p:stCondLst>
                                            <p:cond delay="0"/>
                                          </p:stCondLst>
                                        </p:cTn>
                                        <p:tgtEl>
                                          <p:spTgt spid="339"/>
                                        </p:tgtEl>
                                        <p:attrNameLst>
                                          <p:attrName>style.visibility</p:attrName>
                                        </p:attrNameLst>
                                      </p:cBhvr>
                                      <p:to>
                                        <p:strVal val="visible"/>
                                      </p:to>
                                    </p:set>
                                    <p:anim calcmode="lin" valueType="num">
                                      <p:cBhvr additive="base">
                                        <p:cTn id="11" dur="1200"/>
                                        <p:tgtEl>
                                          <p:spTgt spid="339"/>
                                        </p:tgtEl>
                                        <p:attrNameLst>
                                          <p:attrName>ppt_y</p:attrName>
                                        </p:attrNameLst>
                                      </p:cBhvr>
                                      <p:tavLst>
                                        <p:tav tm="0">
                                          <p:val>
                                            <p:strVal val="#ppt_y+1"/>
                                          </p:val>
                                        </p:tav>
                                        <p:tav tm="100000">
                                          <p:val>
                                            <p:strVal val="#ppt_y"/>
                                          </p:val>
                                        </p:tav>
                                      </p:tavLst>
                                    </p:anim>
                                  </p:childTnLst>
                                </p:cTn>
                              </p:par>
                            </p:childTnLst>
                          </p:cTn>
                        </p:par>
                        <p:par>
                          <p:cTn id="12" fill="hold">
                            <p:stCondLst>
                              <p:cond delay="2400"/>
                            </p:stCondLst>
                            <p:childTnLst>
                              <p:par>
                                <p:cTn id="13" presetID="2" presetClass="entr" presetSubtype="4" fill="hold" nodeType="afterEffect">
                                  <p:stCondLst>
                                    <p:cond delay="0"/>
                                  </p:stCondLst>
                                  <p:childTnLst>
                                    <p:set>
                                      <p:cBhvr>
                                        <p:cTn id="14" dur="1" fill="hold">
                                          <p:stCondLst>
                                            <p:cond delay="0"/>
                                          </p:stCondLst>
                                        </p:cTn>
                                        <p:tgtEl>
                                          <p:spTgt spid="338"/>
                                        </p:tgtEl>
                                        <p:attrNameLst>
                                          <p:attrName>style.visibility</p:attrName>
                                        </p:attrNameLst>
                                      </p:cBhvr>
                                      <p:to>
                                        <p:strVal val="visible"/>
                                      </p:to>
                                    </p:set>
                                    <p:anim calcmode="lin" valueType="num">
                                      <p:cBhvr additive="base">
                                        <p:cTn id="15" dur="1200"/>
                                        <p:tgtEl>
                                          <p:spTgt spid="338"/>
                                        </p:tgtEl>
                                        <p:attrNameLst>
                                          <p:attrName>ppt_y</p:attrName>
                                        </p:attrNameLst>
                                      </p:cBhvr>
                                      <p:tavLst>
                                        <p:tav tm="0">
                                          <p:val>
                                            <p:strVal val="#ppt_y+1"/>
                                          </p:val>
                                        </p:tav>
                                        <p:tav tm="100000">
                                          <p:val>
                                            <p:strVal val="#ppt_y"/>
                                          </p:val>
                                        </p:tav>
                                      </p:tavLst>
                                    </p:anim>
                                  </p:childTnLst>
                                </p:cTn>
                              </p:par>
                            </p:childTnLst>
                          </p:cTn>
                        </p:par>
                        <p:par>
                          <p:cTn id="16" fill="hold">
                            <p:stCondLst>
                              <p:cond delay="3600"/>
                            </p:stCondLst>
                            <p:childTnLst>
                              <p:par>
                                <p:cTn id="17" presetID="23" presetClass="entr" presetSubtype="16" fill="hold" nodeType="afterEffect">
                                  <p:stCondLst>
                                    <p:cond delay="0"/>
                                  </p:stCondLst>
                                  <p:childTnLst>
                                    <p:set>
                                      <p:cBhvr>
                                        <p:cTn id="18" dur="1" fill="hold">
                                          <p:stCondLst>
                                            <p:cond delay="0"/>
                                          </p:stCondLst>
                                        </p:cTn>
                                        <p:tgtEl>
                                          <p:spTgt spid="337"/>
                                        </p:tgtEl>
                                        <p:attrNameLst>
                                          <p:attrName>style.visibility</p:attrName>
                                        </p:attrNameLst>
                                      </p:cBhvr>
                                      <p:to>
                                        <p:strVal val="visible"/>
                                      </p:to>
                                    </p:set>
                                    <p:anim calcmode="lin" valueType="num">
                                      <p:cBhvr additive="base">
                                        <p:cTn id="19" dur="1200"/>
                                        <p:tgtEl>
                                          <p:spTgt spid="337"/>
                                        </p:tgtEl>
                                        <p:attrNameLst>
                                          <p:attrName>ppt_w</p:attrName>
                                        </p:attrNameLst>
                                      </p:cBhvr>
                                      <p:tavLst>
                                        <p:tav tm="0">
                                          <p:val>
                                            <p:strVal val="0"/>
                                          </p:val>
                                        </p:tav>
                                        <p:tav tm="100000">
                                          <p:val>
                                            <p:strVal val="#ppt_w"/>
                                          </p:val>
                                        </p:tav>
                                      </p:tavLst>
                                    </p:anim>
                                    <p:anim calcmode="lin" valueType="num">
                                      <p:cBhvr additive="base">
                                        <p:cTn id="20" dur="1200"/>
                                        <p:tgtEl>
                                          <p:spTgt spid="33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Six - EFFICIENTNET</a:t>
            </a:r>
            <a:endParaRPr/>
          </a:p>
        </p:txBody>
      </p:sp>
      <p:sp>
        <p:nvSpPr>
          <p:cNvPr id="346" name="Google Shape;346;p43"/>
          <p:cNvSpPr txBox="1">
            <a:spLocks noGrp="1"/>
          </p:cNvSpPr>
          <p:nvPr>
            <p:ph type="body" idx="1"/>
          </p:nvPr>
        </p:nvSpPr>
        <p:spPr>
          <a:xfrm>
            <a:off x="3983075" y="1068425"/>
            <a:ext cx="4849500" cy="4030500"/>
          </a:xfrm>
          <a:prstGeom prst="rect">
            <a:avLst/>
          </a:prstGeom>
        </p:spPr>
        <p:txBody>
          <a:bodyPr spcFirstLastPara="1" wrap="square" lIns="91425" tIns="91425" rIns="91425" bIns="91425" anchor="t" anchorCtr="0">
            <a:noAutofit/>
          </a:bodyPr>
          <a:lstStyle/>
          <a:p>
            <a:pPr marL="0" lvl="0" indent="57150" algn="l" rtl="0">
              <a:spcBef>
                <a:spcPts val="0"/>
              </a:spcBef>
              <a:spcAft>
                <a:spcPts val="0"/>
              </a:spcAft>
              <a:buNone/>
            </a:pPr>
            <a:r>
              <a:rPr lang="en" sz="900" b="1">
                <a:solidFill>
                  <a:schemeClr val="dk1"/>
                </a:solidFill>
              </a:rPr>
              <a:t>High Correct Predictions:</a:t>
            </a:r>
            <a:endParaRPr sz="900" b="1">
              <a:solidFill>
                <a:schemeClr val="dk1"/>
              </a:solidFill>
            </a:endParaRPr>
          </a:p>
          <a:p>
            <a:pPr marL="0" lvl="0" indent="57150" algn="l" rtl="0">
              <a:spcBef>
                <a:spcPts val="0"/>
              </a:spcBef>
              <a:spcAft>
                <a:spcPts val="0"/>
              </a:spcAft>
              <a:buClr>
                <a:schemeClr val="dk2"/>
              </a:buClr>
              <a:buSzPts val="1100"/>
              <a:buFont typeface="Arial"/>
              <a:buNone/>
            </a:pPr>
            <a:endParaRPr sz="900">
              <a:solidFill>
                <a:schemeClr val="dk1"/>
              </a:solidFill>
            </a:endParaRPr>
          </a:p>
          <a:p>
            <a:pPr marL="0" lvl="0" indent="0" algn="l" rtl="0">
              <a:spcBef>
                <a:spcPts val="0"/>
              </a:spcBef>
              <a:spcAft>
                <a:spcPts val="0"/>
              </a:spcAft>
              <a:buClr>
                <a:schemeClr val="dk1"/>
              </a:buClr>
              <a:buSzPts val="900"/>
              <a:buFont typeface="Source Sans Pro"/>
              <a:buChar char="●"/>
            </a:pPr>
            <a:r>
              <a:rPr lang="en" sz="900">
                <a:solidFill>
                  <a:schemeClr val="dk1"/>
                </a:solidFill>
              </a:rPr>
              <a:t>The model accurately predicted 'dyed-lifted-polyps' with 110 correct instances, 'normal-cecum' with 96 instances, and 'normal-pylorus' with 100 instances, showing a strong ability to recognize these classes.</a:t>
            </a:r>
            <a:endParaRPr sz="900">
              <a:solidFill>
                <a:schemeClr val="dk1"/>
              </a:solidFill>
            </a:endParaRPr>
          </a:p>
          <a:p>
            <a:pPr marL="0" lvl="0" indent="57150" algn="l" rtl="0">
              <a:spcBef>
                <a:spcPts val="0"/>
              </a:spcBef>
              <a:spcAft>
                <a:spcPts val="0"/>
              </a:spcAft>
              <a:buNone/>
            </a:pPr>
            <a:endParaRPr sz="900">
              <a:solidFill>
                <a:schemeClr val="dk1"/>
              </a:solidFill>
            </a:endParaRPr>
          </a:p>
          <a:p>
            <a:pPr marL="0" lvl="0" indent="57150" algn="l" rtl="0">
              <a:spcBef>
                <a:spcPts val="0"/>
              </a:spcBef>
              <a:spcAft>
                <a:spcPts val="0"/>
              </a:spcAft>
              <a:buClr>
                <a:schemeClr val="dk2"/>
              </a:buClr>
              <a:buSzPts val="1100"/>
              <a:buFont typeface="Arial"/>
              <a:buNone/>
            </a:pPr>
            <a:r>
              <a:rPr lang="en" sz="900" b="1">
                <a:solidFill>
                  <a:schemeClr val="dk1"/>
                </a:solidFill>
              </a:rPr>
              <a:t>Confusion between Similar Classes:</a:t>
            </a:r>
            <a:endParaRPr sz="900" b="1">
              <a:solidFill>
                <a:schemeClr val="dk1"/>
              </a:solidFill>
            </a:endParaRPr>
          </a:p>
          <a:p>
            <a:pPr marL="0" lvl="0" indent="57150" algn="l" rtl="0">
              <a:spcBef>
                <a:spcPts val="0"/>
              </a:spcBef>
              <a:spcAft>
                <a:spcPts val="0"/>
              </a:spcAft>
              <a:buClr>
                <a:schemeClr val="dk2"/>
              </a:buClr>
              <a:buSzPts val="1100"/>
              <a:buFont typeface="Arial"/>
              <a:buNone/>
            </a:pPr>
            <a:endParaRPr sz="900" b="1">
              <a:solidFill>
                <a:schemeClr val="dk1"/>
              </a:solidFill>
            </a:endParaRPr>
          </a:p>
          <a:p>
            <a:pPr marL="0" lvl="0" indent="0" algn="l" rtl="0">
              <a:spcBef>
                <a:spcPts val="0"/>
              </a:spcBef>
              <a:spcAft>
                <a:spcPts val="0"/>
              </a:spcAft>
              <a:buClr>
                <a:schemeClr val="dk1"/>
              </a:buClr>
              <a:buSzPts val="900"/>
              <a:buFont typeface="Source Sans Pro"/>
              <a:buChar char="●"/>
            </a:pPr>
            <a:r>
              <a:rPr lang="en" sz="900">
                <a:solidFill>
                  <a:schemeClr val="dk1"/>
                </a:solidFill>
              </a:rPr>
              <a:t>There is notable confusion between 'dyed-lifted-polyps' and 'dyed-resection-margins', with 17 instances misclassified as 'dyed-resection-margins'. Additionally, 'normal-cecum' was occasionally mistaken for 'esophagitis' in 28 cases.</a:t>
            </a:r>
            <a:endParaRPr sz="900">
              <a:solidFill>
                <a:schemeClr val="dk1"/>
              </a:solidFill>
            </a:endParaRPr>
          </a:p>
          <a:p>
            <a:pPr marL="457200" lvl="0" indent="0" algn="l" rtl="0">
              <a:spcBef>
                <a:spcPts val="0"/>
              </a:spcBef>
              <a:spcAft>
                <a:spcPts val="0"/>
              </a:spcAft>
              <a:buNone/>
            </a:pPr>
            <a:endParaRPr sz="900">
              <a:solidFill>
                <a:schemeClr val="dk1"/>
              </a:solidFill>
            </a:endParaRPr>
          </a:p>
          <a:p>
            <a:pPr marL="0" lvl="0" indent="57150" algn="l" rtl="0">
              <a:spcBef>
                <a:spcPts val="0"/>
              </a:spcBef>
              <a:spcAft>
                <a:spcPts val="0"/>
              </a:spcAft>
              <a:buClr>
                <a:schemeClr val="dk2"/>
              </a:buClr>
              <a:buSzPts val="1100"/>
              <a:buFont typeface="Arial"/>
              <a:buNone/>
            </a:pPr>
            <a:r>
              <a:rPr lang="en" sz="900" b="1">
                <a:solidFill>
                  <a:schemeClr val="dk1"/>
                </a:solidFill>
              </a:rPr>
              <a:t>Rare Misclassifications:</a:t>
            </a:r>
            <a:endParaRPr sz="900" b="1">
              <a:solidFill>
                <a:schemeClr val="dk1"/>
              </a:solidFill>
            </a:endParaRPr>
          </a:p>
          <a:p>
            <a:pPr marL="0" lvl="0" indent="57150" algn="l" rtl="0">
              <a:spcBef>
                <a:spcPts val="0"/>
              </a:spcBef>
              <a:spcAft>
                <a:spcPts val="0"/>
              </a:spcAft>
              <a:buClr>
                <a:schemeClr val="dk2"/>
              </a:buClr>
              <a:buSzPts val="1100"/>
              <a:buFont typeface="Arial"/>
              <a:buNone/>
            </a:pPr>
            <a:endParaRPr sz="900" b="1">
              <a:solidFill>
                <a:schemeClr val="dk1"/>
              </a:solidFill>
            </a:endParaRPr>
          </a:p>
          <a:p>
            <a:pPr marL="0" lvl="0" indent="0" algn="l" rtl="0">
              <a:spcBef>
                <a:spcPts val="0"/>
              </a:spcBef>
              <a:spcAft>
                <a:spcPts val="0"/>
              </a:spcAft>
              <a:buClr>
                <a:schemeClr val="dk1"/>
              </a:buClr>
              <a:buSzPts val="900"/>
              <a:buFont typeface="Source Sans Pro"/>
              <a:buChar char="●"/>
            </a:pPr>
            <a:r>
              <a:rPr lang="en" sz="900">
                <a:solidFill>
                  <a:schemeClr val="dk1"/>
                </a:solidFill>
              </a:rPr>
              <a:t>Rare misclassifications can be observed in instances where 'dyed-lifted-polyps' were incorrectly predicted as 'ulcerative-colitis', and 'normal-z-line' mistaken for 'normal-cecum', both with only a few cases. These highlight specific instances where the model's performance could be improved.</a:t>
            </a:r>
            <a:endParaRPr sz="900">
              <a:solidFill>
                <a:schemeClr val="dk1"/>
              </a:solidFill>
            </a:endParaRPr>
          </a:p>
          <a:p>
            <a:pPr marL="0" lvl="0" indent="57150" algn="l" rtl="0">
              <a:spcBef>
                <a:spcPts val="0"/>
              </a:spcBef>
              <a:spcAft>
                <a:spcPts val="0"/>
              </a:spcAft>
              <a:buNone/>
            </a:pPr>
            <a:endParaRPr sz="900">
              <a:solidFill>
                <a:schemeClr val="dk1"/>
              </a:solidFill>
            </a:endParaRPr>
          </a:p>
          <a:p>
            <a:pPr marL="0" lvl="0" indent="57150" algn="l" rtl="0">
              <a:spcBef>
                <a:spcPts val="0"/>
              </a:spcBef>
              <a:spcAft>
                <a:spcPts val="0"/>
              </a:spcAft>
              <a:buClr>
                <a:schemeClr val="dk2"/>
              </a:buClr>
              <a:buSzPts val="1100"/>
              <a:buFont typeface="Arial"/>
              <a:buNone/>
            </a:pPr>
            <a:r>
              <a:rPr lang="en" sz="900" b="1">
                <a:solidFill>
                  <a:schemeClr val="dk1"/>
                </a:solidFill>
              </a:rPr>
              <a:t>Misclassification of Rare Classes:</a:t>
            </a:r>
            <a:endParaRPr sz="900" b="1">
              <a:solidFill>
                <a:schemeClr val="dk1"/>
              </a:solidFill>
            </a:endParaRPr>
          </a:p>
          <a:p>
            <a:pPr marL="0" lvl="0" indent="0" algn="l" rtl="0">
              <a:spcBef>
                <a:spcPts val="0"/>
              </a:spcBef>
              <a:spcAft>
                <a:spcPts val="0"/>
              </a:spcAft>
              <a:buClr>
                <a:schemeClr val="dk1"/>
              </a:buClr>
              <a:buSzPts val="900"/>
              <a:buFont typeface="Source Sans Pro"/>
              <a:buChar char="●"/>
            </a:pPr>
            <a:r>
              <a:rPr lang="en" sz="900">
                <a:solidFill>
                  <a:schemeClr val="dk1"/>
                </a:solidFill>
              </a:rPr>
              <a:t>'Polyps' were sometimes confused with 'normal-pylorus' and 'ulcerative-colitis', with a few misclassifications noted. This misidentification suggests that 'polyps' may share similar characteristics with these classes or that there may be a need for better representation in the training data for 'polyps'.</a:t>
            </a:r>
            <a:endParaRPr sz="900">
              <a:solidFill>
                <a:schemeClr val="dk1"/>
              </a:solidFill>
            </a:endParaRPr>
          </a:p>
          <a:p>
            <a:pPr marL="0" lvl="0" indent="57150" algn="l" rtl="0">
              <a:spcBef>
                <a:spcPts val="0"/>
              </a:spcBef>
              <a:spcAft>
                <a:spcPts val="0"/>
              </a:spcAft>
              <a:buClr>
                <a:schemeClr val="dk2"/>
              </a:buClr>
              <a:buSzPts val="1100"/>
              <a:buFont typeface="Arial"/>
              <a:buNone/>
            </a:pPr>
            <a:endParaRPr sz="900">
              <a:solidFill>
                <a:srgbClr val="0E101A"/>
              </a:solidFill>
              <a:latin typeface="Arial"/>
              <a:ea typeface="Arial"/>
              <a:cs typeface="Arial"/>
              <a:sym typeface="Arial"/>
            </a:endParaRPr>
          </a:p>
          <a:p>
            <a:pPr marL="0" lvl="0" indent="57150" algn="l" rtl="0">
              <a:spcBef>
                <a:spcPts val="0"/>
              </a:spcBef>
              <a:spcAft>
                <a:spcPts val="1200"/>
              </a:spcAft>
              <a:buNone/>
            </a:pPr>
            <a:endParaRPr sz="900">
              <a:solidFill>
                <a:schemeClr val="accent2"/>
              </a:solidFill>
            </a:endParaRPr>
          </a:p>
        </p:txBody>
      </p:sp>
      <p:pic>
        <p:nvPicPr>
          <p:cNvPr id="347" name="Google Shape;347;p43"/>
          <p:cNvPicPr preferRelativeResize="0"/>
          <p:nvPr/>
        </p:nvPicPr>
        <p:blipFill rotWithShape="1">
          <a:blip r:embed="rId3">
            <a:alphaModFix/>
          </a:blip>
          <a:srcRect l="13080" t="9628" r="12304" b="20092"/>
          <a:stretch/>
        </p:blipFill>
        <p:spPr>
          <a:xfrm>
            <a:off x="7501490" y="36300"/>
            <a:ext cx="1095861" cy="1032126"/>
          </a:xfrm>
          <a:prstGeom prst="rect">
            <a:avLst/>
          </a:prstGeom>
          <a:noFill/>
          <a:ln>
            <a:noFill/>
          </a:ln>
        </p:spPr>
      </p:pic>
      <p:pic>
        <p:nvPicPr>
          <p:cNvPr id="348" name="Google Shape;348;p43"/>
          <p:cNvPicPr preferRelativeResize="0"/>
          <p:nvPr/>
        </p:nvPicPr>
        <p:blipFill>
          <a:blip r:embed="rId4">
            <a:alphaModFix/>
          </a:blip>
          <a:stretch>
            <a:fillRect/>
          </a:stretch>
        </p:blipFill>
        <p:spPr>
          <a:xfrm>
            <a:off x="109450" y="1152475"/>
            <a:ext cx="3796124" cy="3403776"/>
          </a:xfrm>
          <a:prstGeom prst="rect">
            <a:avLst/>
          </a:prstGeom>
          <a:noFill/>
          <a:ln>
            <a:noFill/>
          </a:ln>
        </p:spPr>
      </p:pic>
      <p:sp>
        <p:nvSpPr>
          <p:cNvPr id="349" name="Google Shape;349;p4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5"/>
                                        </p:tgtEl>
                                        <p:attrNameLst>
                                          <p:attrName>style.visibility</p:attrName>
                                        </p:attrNameLst>
                                      </p:cBhvr>
                                      <p:to>
                                        <p:strVal val="visible"/>
                                      </p:to>
                                    </p:set>
                                    <p:anim calcmode="lin" valueType="num">
                                      <p:cBhvr additive="base">
                                        <p:cTn id="7" dur="1200"/>
                                        <p:tgtEl>
                                          <p:spTgt spid="345"/>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348"/>
                                        </p:tgtEl>
                                        <p:attrNameLst>
                                          <p:attrName>style.visibility</p:attrName>
                                        </p:attrNameLst>
                                      </p:cBhvr>
                                      <p:to>
                                        <p:strVal val="visible"/>
                                      </p:to>
                                    </p:set>
                                    <p:anim calcmode="lin" valueType="num">
                                      <p:cBhvr additive="base">
                                        <p:cTn id="11" dur="1200"/>
                                        <p:tgtEl>
                                          <p:spTgt spid="348"/>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346">
                                            <p:txEl>
                                              <p:pRg st="0" end="0"/>
                                            </p:txEl>
                                          </p:spTgt>
                                        </p:tgtEl>
                                        <p:attrNameLst>
                                          <p:attrName>style.visibility</p:attrName>
                                        </p:attrNameLst>
                                      </p:cBhvr>
                                      <p:to>
                                        <p:strVal val="visible"/>
                                      </p:to>
                                    </p:set>
                                    <p:anim calcmode="lin" valueType="num">
                                      <p:cBhvr additive="base">
                                        <p:cTn id="15" dur="1200"/>
                                        <p:tgtEl>
                                          <p:spTgt spid="346">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346">
                                            <p:txEl>
                                              <p:pRg st="1" end="1"/>
                                            </p:txEl>
                                          </p:spTgt>
                                        </p:tgtEl>
                                        <p:attrNameLst>
                                          <p:attrName>style.visibility</p:attrName>
                                        </p:attrNameLst>
                                      </p:cBhvr>
                                      <p:to>
                                        <p:strVal val="visible"/>
                                      </p:to>
                                    </p:set>
                                    <p:anim calcmode="lin" valueType="num">
                                      <p:cBhvr additive="base">
                                        <p:cTn id="19" dur="1200"/>
                                        <p:tgtEl>
                                          <p:spTgt spid="346">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346">
                                            <p:txEl>
                                              <p:pRg st="2" end="2"/>
                                            </p:txEl>
                                          </p:spTgt>
                                        </p:tgtEl>
                                        <p:attrNameLst>
                                          <p:attrName>style.visibility</p:attrName>
                                        </p:attrNameLst>
                                      </p:cBhvr>
                                      <p:to>
                                        <p:strVal val="visible"/>
                                      </p:to>
                                    </p:set>
                                    <p:anim calcmode="lin" valueType="num">
                                      <p:cBhvr additive="base">
                                        <p:cTn id="23" dur="1200"/>
                                        <p:tgtEl>
                                          <p:spTgt spid="346">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346">
                                            <p:txEl>
                                              <p:pRg st="3" end="3"/>
                                            </p:txEl>
                                          </p:spTgt>
                                        </p:tgtEl>
                                        <p:attrNameLst>
                                          <p:attrName>style.visibility</p:attrName>
                                        </p:attrNameLst>
                                      </p:cBhvr>
                                      <p:to>
                                        <p:strVal val="visible"/>
                                      </p:to>
                                    </p:set>
                                    <p:anim calcmode="lin" valueType="num">
                                      <p:cBhvr additive="base">
                                        <p:cTn id="27" dur="1200"/>
                                        <p:tgtEl>
                                          <p:spTgt spid="346">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346">
                                            <p:txEl>
                                              <p:pRg st="4" end="4"/>
                                            </p:txEl>
                                          </p:spTgt>
                                        </p:tgtEl>
                                        <p:attrNameLst>
                                          <p:attrName>style.visibility</p:attrName>
                                        </p:attrNameLst>
                                      </p:cBhvr>
                                      <p:to>
                                        <p:strVal val="visible"/>
                                      </p:to>
                                    </p:set>
                                    <p:anim calcmode="lin" valueType="num">
                                      <p:cBhvr additive="base">
                                        <p:cTn id="31" dur="1200"/>
                                        <p:tgtEl>
                                          <p:spTgt spid="346">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346">
                                            <p:txEl>
                                              <p:pRg st="5" end="5"/>
                                            </p:txEl>
                                          </p:spTgt>
                                        </p:tgtEl>
                                        <p:attrNameLst>
                                          <p:attrName>style.visibility</p:attrName>
                                        </p:attrNameLst>
                                      </p:cBhvr>
                                      <p:to>
                                        <p:strVal val="visible"/>
                                      </p:to>
                                    </p:set>
                                    <p:anim calcmode="lin" valueType="num">
                                      <p:cBhvr additive="base">
                                        <p:cTn id="35" dur="1200"/>
                                        <p:tgtEl>
                                          <p:spTgt spid="346">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346">
                                            <p:txEl>
                                              <p:pRg st="6" end="6"/>
                                            </p:txEl>
                                          </p:spTgt>
                                        </p:tgtEl>
                                        <p:attrNameLst>
                                          <p:attrName>style.visibility</p:attrName>
                                        </p:attrNameLst>
                                      </p:cBhvr>
                                      <p:to>
                                        <p:strVal val="visible"/>
                                      </p:to>
                                    </p:set>
                                    <p:anim calcmode="lin" valueType="num">
                                      <p:cBhvr additive="base">
                                        <p:cTn id="39" dur="1200"/>
                                        <p:tgtEl>
                                          <p:spTgt spid="346">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2" fill="hold" nodeType="afterEffect">
                                  <p:stCondLst>
                                    <p:cond delay="0"/>
                                  </p:stCondLst>
                                  <p:childTnLst>
                                    <p:set>
                                      <p:cBhvr>
                                        <p:cTn id="42" dur="1" fill="hold">
                                          <p:stCondLst>
                                            <p:cond delay="0"/>
                                          </p:stCondLst>
                                        </p:cTn>
                                        <p:tgtEl>
                                          <p:spTgt spid="346">
                                            <p:txEl>
                                              <p:pRg st="7" end="7"/>
                                            </p:txEl>
                                          </p:spTgt>
                                        </p:tgtEl>
                                        <p:attrNameLst>
                                          <p:attrName>style.visibility</p:attrName>
                                        </p:attrNameLst>
                                      </p:cBhvr>
                                      <p:to>
                                        <p:strVal val="visible"/>
                                      </p:to>
                                    </p:set>
                                    <p:anim calcmode="lin" valueType="num">
                                      <p:cBhvr additive="base">
                                        <p:cTn id="43" dur="1200"/>
                                        <p:tgtEl>
                                          <p:spTgt spid="346">
                                            <p:txEl>
                                              <p:pRg st="7" end="7"/>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 presetClass="entr" presetSubtype="2" fill="hold" nodeType="afterEffect">
                                  <p:stCondLst>
                                    <p:cond delay="0"/>
                                  </p:stCondLst>
                                  <p:childTnLst>
                                    <p:set>
                                      <p:cBhvr>
                                        <p:cTn id="46" dur="1" fill="hold">
                                          <p:stCondLst>
                                            <p:cond delay="0"/>
                                          </p:stCondLst>
                                        </p:cTn>
                                        <p:tgtEl>
                                          <p:spTgt spid="346">
                                            <p:txEl>
                                              <p:pRg st="8" end="8"/>
                                            </p:txEl>
                                          </p:spTgt>
                                        </p:tgtEl>
                                        <p:attrNameLst>
                                          <p:attrName>style.visibility</p:attrName>
                                        </p:attrNameLst>
                                      </p:cBhvr>
                                      <p:to>
                                        <p:strVal val="visible"/>
                                      </p:to>
                                    </p:set>
                                    <p:anim calcmode="lin" valueType="num">
                                      <p:cBhvr additive="base">
                                        <p:cTn id="47" dur="1200"/>
                                        <p:tgtEl>
                                          <p:spTgt spid="346">
                                            <p:txEl>
                                              <p:pRg st="8" end="8"/>
                                            </p:txEl>
                                          </p:spTgt>
                                        </p:tgtEl>
                                        <p:attrNameLst>
                                          <p:attrName>ppt_x</p:attrName>
                                        </p:attrNameLst>
                                      </p:cBhvr>
                                      <p:tavLst>
                                        <p:tav tm="0">
                                          <p:val>
                                            <p:strVal val="#ppt_x+1"/>
                                          </p:val>
                                        </p:tav>
                                        <p:tav tm="100000">
                                          <p:val>
                                            <p:strVal val="#ppt_x"/>
                                          </p:val>
                                        </p:tav>
                                      </p:tavLst>
                                    </p:anim>
                                  </p:childTnLst>
                                </p:cTn>
                              </p:par>
                            </p:childTnLst>
                          </p:cTn>
                        </p:par>
                        <p:par>
                          <p:cTn id="48" fill="hold">
                            <p:stCondLst>
                              <p:cond delay="13200"/>
                            </p:stCondLst>
                            <p:childTnLst>
                              <p:par>
                                <p:cTn id="49" presetID="2" presetClass="entr" presetSubtype="2" fill="hold" nodeType="afterEffect">
                                  <p:stCondLst>
                                    <p:cond delay="0"/>
                                  </p:stCondLst>
                                  <p:childTnLst>
                                    <p:set>
                                      <p:cBhvr>
                                        <p:cTn id="50" dur="1" fill="hold">
                                          <p:stCondLst>
                                            <p:cond delay="0"/>
                                          </p:stCondLst>
                                        </p:cTn>
                                        <p:tgtEl>
                                          <p:spTgt spid="346">
                                            <p:txEl>
                                              <p:pRg st="9" end="9"/>
                                            </p:txEl>
                                          </p:spTgt>
                                        </p:tgtEl>
                                        <p:attrNameLst>
                                          <p:attrName>style.visibility</p:attrName>
                                        </p:attrNameLst>
                                      </p:cBhvr>
                                      <p:to>
                                        <p:strVal val="visible"/>
                                      </p:to>
                                    </p:set>
                                    <p:anim calcmode="lin" valueType="num">
                                      <p:cBhvr additive="base">
                                        <p:cTn id="51" dur="1200"/>
                                        <p:tgtEl>
                                          <p:spTgt spid="346">
                                            <p:txEl>
                                              <p:pRg st="9" end="9"/>
                                            </p:txEl>
                                          </p:spTgt>
                                        </p:tgtEl>
                                        <p:attrNameLst>
                                          <p:attrName>ppt_x</p:attrName>
                                        </p:attrNameLst>
                                      </p:cBhvr>
                                      <p:tavLst>
                                        <p:tav tm="0">
                                          <p:val>
                                            <p:strVal val="#ppt_x+1"/>
                                          </p:val>
                                        </p:tav>
                                        <p:tav tm="100000">
                                          <p:val>
                                            <p:strVal val="#ppt_x"/>
                                          </p:val>
                                        </p:tav>
                                      </p:tavLst>
                                    </p:anim>
                                  </p:childTnLst>
                                </p:cTn>
                              </p:par>
                            </p:childTnLst>
                          </p:cTn>
                        </p:par>
                        <p:par>
                          <p:cTn id="52" fill="hold">
                            <p:stCondLst>
                              <p:cond delay="14400"/>
                            </p:stCondLst>
                            <p:childTnLst>
                              <p:par>
                                <p:cTn id="53" presetID="2" presetClass="entr" presetSubtype="2" fill="hold" nodeType="afterEffect">
                                  <p:stCondLst>
                                    <p:cond delay="0"/>
                                  </p:stCondLst>
                                  <p:childTnLst>
                                    <p:set>
                                      <p:cBhvr>
                                        <p:cTn id="54" dur="1" fill="hold">
                                          <p:stCondLst>
                                            <p:cond delay="0"/>
                                          </p:stCondLst>
                                        </p:cTn>
                                        <p:tgtEl>
                                          <p:spTgt spid="346">
                                            <p:txEl>
                                              <p:pRg st="10" end="10"/>
                                            </p:txEl>
                                          </p:spTgt>
                                        </p:tgtEl>
                                        <p:attrNameLst>
                                          <p:attrName>style.visibility</p:attrName>
                                        </p:attrNameLst>
                                      </p:cBhvr>
                                      <p:to>
                                        <p:strVal val="visible"/>
                                      </p:to>
                                    </p:set>
                                    <p:anim calcmode="lin" valueType="num">
                                      <p:cBhvr additive="base">
                                        <p:cTn id="55" dur="1200"/>
                                        <p:tgtEl>
                                          <p:spTgt spid="346">
                                            <p:txEl>
                                              <p:pRg st="10" end="10"/>
                                            </p:txEl>
                                          </p:spTgt>
                                        </p:tgtEl>
                                        <p:attrNameLst>
                                          <p:attrName>ppt_x</p:attrName>
                                        </p:attrNameLst>
                                      </p:cBhvr>
                                      <p:tavLst>
                                        <p:tav tm="0">
                                          <p:val>
                                            <p:strVal val="#ppt_x+1"/>
                                          </p:val>
                                        </p:tav>
                                        <p:tav tm="100000">
                                          <p:val>
                                            <p:strVal val="#ppt_x"/>
                                          </p:val>
                                        </p:tav>
                                      </p:tavLst>
                                    </p:anim>
                                  </p:childTnLst>
                                </p:cTn>
                              </p:par>
                            </p:childTnLst>
                          </p:cTn>
                        </p:par>
                        <p:par>
                          <p:cTn id="56" fill="hold">
                            <p:stCondLst>
                              <p:cond delay="15600"/>
                            </p:stCondLst>
                            <p:childTnLst>
                              <p:par>
                                <p:cTn id="57" presetID="2" presetClass="entr" presetSubtype="2" fill="hold" nodeType="afterEffect">
                                  <p:stCondLst>
                                    <p:cond delay="0"/>
                                  </p:stCondLst>
                                  <p:childTnLst>
                                    <p:set>
                                      <p:cBhvr>
                                        <p:cTn id="58" dur="1" fill="hold">
                                          <p:stCondLst>
                                            <p:cond delay="0"/>
                                          </p:stCondLst>
                                        </p:cTn>
                                        <p:tgtEl>
                                          <p:spTgt spid="346">
                                            <p:txEl>
                                              <p:pRg st="11" end="11"/>
                                            </p:txEl>
                                          </p:spTgt>
                                        </p:tgtEl>
                                        <p:attrNameLst>
                                          <p:attrName>style.visibility</p:attrName>
                                        </p:attrNameLst>
                                      </p:cBhvr>
                                      <p:to>
                                        <p:strVal val="visible"/>
                                      </p:to>
                                    </p:set>
                                    <p:anim calcmode="lin" valueType="num">
                                      <p:cBhvr additive="base">
                                        <p:cTn id="59" dur="1200"/>
                                        <p:tgtEl>
                                          <p:spTgt spid="346">
                                            <p:txEl>
                                              <p:pRg st="11" end="11"/>
                                            </p:txEl>
                                          </p:spTgt>
                                        </p:tgtEl>
                                        <p:attrNameLst>
                                          <p:attrName>ppt_x</p:attrName>
                                        </p:attrNameLst>
                                      </p:cBhvr>
                                      <p:tavLst>
                                        <p:tav tm="0">
                                          <p:val>
                                            <p:strVal val="#ppt_x+1"/>
                                          </p:val>
                                        </p:tav>
                                        <p:tav tm="100000">
                                          <p:val>
                                            <p:strVal val="#ppt_x"/>
                                          </p:val>
                                        </p:tav>
                                      </p:tavLst>
                                    </p:anim>
                                  </p:childTnLst>
                                </p:cTn>
                              </p:par>
                            </p:childTnLst>
                          </p:cTn>
                        </p:par>
                        <p:par>
                          <p:cTn id="60" fill="hold">
                            <p:stCondLst>
                              <p:cond delay="16800"/>
                            </p:stCondLst>
                            <p:childTnLst>
                              <p:par>
                                <p:cTn id="61" presetID="2" presetClass="entr" presetSubtype="2" fill="hold" nodeType="afterEffect">
                                  <p:stCondLst>
                                    <p:cond delay="0"/>
                                  </p:stCondLst>
                                  <p:childTnLst>
                                    <p:set>
                                      <p:cBhvr>
                                        <p:cTn id="62" dur="1" fill="hold">
                                          <p:stCondLst>
                                            <p:cond delay="0"/>
                                          </p:stCondLst>
                                        </p:cTn>
                                        <p:tgtEl>
                                          <p:spTgt spid="346">
                                            <p:txEl>
                                              <p:pRg st="12" end="12"/>
                                            </p:txEl>
                                          </p:spTgt>
                                        </p:tgtEl>
                                        <p:attrNameLst>
                                          <p:attrName>style.visibility</p:attrName>
                                        </p:attrNameLst>
                                      </p:cBhvr>
                                      <p:to>
                                        <p:strVal val="visible"/>
                                      </p:to>
                                    </p:set>
                                    <p:anim calcmode="lin" valueType="num">
                                      <p:cBhvr additive="base">
                                        <p:cTn id="63" dur="1200"/>
                                        <p:tgtEl>
                                          <p:spTgt spid="346">
                                            <p:txEl>
                                              <p:pRg st="12" end="12"/>
                                            </p:txEl>
                                          </p:spTgt>
                                        </p:tgtEl>
                                        <p:attrNameLst>
                                          <p:attrName>ppt_x</p:attrName>
                                        </p:attrNameLst>
                                      </p:cBhvr>
                                      <p:tavLst>
                                        <p:tav tm="0">
                                          <p:val>
                                            <p:strVal val="#ppt_x+1"/>
                                          </p:val>
                                        </p:tav>
                                        <p:tav tm="100000">
                                          <p:val>
                                            <p:strVal val="#ppt_x"/>
                                          </p:val>
                                        </p:tav>
                                      </p:tavLst>
                                    </p:anim>
                                  </p:childTnLst>
                                </p:cTn>
                              </p:par>
                            </p:childTnLst>
                          </p:cTn>
                        </p:par>
                        <p:par>
                          <p:cTn id="64" fill="hold">
                            <p:stCondLst>
                              <p:cond delay="18000"/>
                            </p:stCondLst>
                            <p:childTnLst>
                              <p:par>
                                <p:cTn id="65" presetID="2" presetClass="entr" presetSubtype="2" fill="hold" nodeType="afterEffect">
                                  <p:stCondLst>
                                    <p:cond delay="0"/>
                                  </p:stCondLst>
                                  <p:childTnLst>
                                    <p:set>
                                      <p:cBhvr>
                                        <p:cTn id="66" dur="1" fill="hold">
                                          <p:stCondLst>
                                            <p:cond delay="0"/>
                                          </p:stCondLst>
                                        </p:cTn>
                                        <p:tgtEl>
                                          <p:spTgt spid="346">
                                            <p:txEl>
                                              <p:pRg st="13" end="13"/>
                                            </p:txEl>
                                          </p:spTgt>
                                        </p:tgtEl>
                                        <p:attrNameLst>
                                          <p:attrName>style.visibility</p:attrName>
                                        </p:attrNameLst>
                                      </p:cBhvr>
                                      <p:to>
                                        <p:strVal val="visible"/>
                                      </p:to>
                                    </p:set>
                                    <p:anim calcmode="lin" valueType="num">
                                      <p:cBhvr additive="base">
                                        <p:cTn id="67" dur="1200"/>
                                        <p:tgtEl>
                                          <p:spTgt spid="346">
                                            <p:txEl>
                                              <p:pRg st="13" end="13"/>
                                            </p:txEl>
                                          </p:spTgt>
                                        </p:tgtEl>
                                        <p:attrNameLst>
                                          <p:attrName>ppt_x</p:attrName>
                                        </p:attrNameLst>
                                      </p:cBhvr>
                                      <p:tavLst>
                                        <p:tav tm="0">
                                          <p:val>
                                            <p:strVal val="#ppt_x+1"/>
                                          </p:val>
                                        </p:tav>
                                        <p:tav tm="100000">
                                          <p:val>
                                            <p:strVal val="#ppt_x"/>
                                          </p:val>
                                        </p:tav>
                                      </p:tavLst>
                                    </p:anim>
                                  </p:childTnLst>
                                </p:cTn>
                              </p:par>
                            </p:childTnLst>
                          </p:cTn>
                        </p:par>
                        <p:par>
                          <p:cTn id="68" fill="hold">
                            <p:stCondLst>
                              <p:cond delay="19200"/>
                            </p:stCondLst>
                            <p:childTnLst>
                              <p:par>
                                <p:cTn id="69" presetID="2" presetClass="entr" presetSubtype="2" fill="hold" nodeType="afterEffect">
                                  <p:stCondLst>
                                    <p:cond delay="0"/>
                                  </p:stCondLst>
                                  <p:childTnLst>
                                    <p:set>
                                      <p:cBhvr>
                                        <p:cTn id="70" dur="1" fill="hold">
                                          <p:stCondLst>
                                            <p:cond delay="0"/>
                                          </p:stCondLst>
                                        </p:cTn>
                                        <p:tgtEl>
                                          <p:spTgt spid="346">
                                            <p:txEl>
                                              <p:pRg st="14" end="14"/>
                                            </p:txEl>
                                          </p:spTgt>
                                        </p:tgtEl>
                                        <p:attrNameLst>
                                          <p:attrName>style.visibility</p:attrName>
                                        </p:attrNameLst>
                                      </p:cBhvr>
                                      <p:to>
                                        <p:strVal val="visible"/>
                                      </p:to>
                                    </p:set>
                                    <p:anim calcmode="lin" valueType="num">
                                      <p:cBhvr additive="base">
                                        <p:cTn id="71" dur="1200"/>
                                        <p:tgtEl>
                                          <p:spTgt spid="346">
                                            <p:txEl>
                                              <p:pRg st="14" end="14"/>
                                            </p:txEl>
                                          </p:spTgt>
                                        </p:tgtEl>
                                        <p:attrNameLst>
                                          <p:attrName>ppt_x</p:attrName>
                                        </p:attrNameLst>
                                      </p:cBhvr>
                                      <p:tavLst>
                                        <p:tav tm="0">
                                          <p:val>
                                            <p:strVal val="#ppt_x+1"/>
                                          </p:val>
                                        </p:tav>
                                        <p:tav tm="100000">
                                          <p:val>
                                            <p:strVal val="#ppt_x"/>
                                          </p:val>
                                        </p:tav>
                                      </p:tavLst>
                                    </p:anim>
                                  </p:childTnLst>
                                </p:cTn>
                              </p:par>
                            </p:childTnLst>
                          </p:cTn>
                        </p:par>
                        <p:par>
                          <p:cTn id="72" fill="hold">
                            <p:stCondLst>
                              <p:cond delay="20400"/>
                            </p:stCondLst>
                            <p:childTnLst>
                              <p:par>
                                <p:cTn id="73" presetID="2" presetClass="entr" presetSubtype="2" fill="hold" nodeType="afterEffect">
                                  <p:stCondLst>
                                    <p:cond delay="0"/>
                                  </p:stCondLst>
                                  <p:childTnLst>
                                    <p:set>
                                      <p:cBhvr>
                                        <p:cTn id="74" dur="1" fill="hold">
                                          <p:stCondLst>
                                            <p:cond delay="0"/>
                                          </p:stCondLst>
                                        </p:cTn>
                                        <p:tgtEl>
                                          <p:spTgt spid="346">
                                            <p:txEl>
                                              <p:pRg st="15" end="15"/>
                                            </p:txEl>
                                          </p:spTgt>
                                        </p:tgtEl>
                                        <p:attrNameLst>
                                          <p:attrName>style.visibility</p:attrName>
                                        </p:attrNameLst>
                                      </p:cBhvr>
                                      <p:to>
                                        <p:strVal val="visible"/>
                                      </p:to>
                                    </p:set>
                                    <p:anim calcmode="lin" valueType="num">
                                      <p:cBhvr additive="base">
                                        <p:cTn id="75" dur="1200"/>
                                        <p:tgtEl>
                                          <p:spTgt spid="346">
                                            <p:txEl>
                                              <p:pRg st="15" end="15"/>
                                            </p:txEl>
                                          </p:spTgt>
                                        </p:tgtEl>
                                        <p:attrNameLst>
                                          <p:attrName>ppt_x</p:attrName>
                                        </p:attrNameLst>
                                      </p:cBhvr>
                                      <p:tavLst>
                                        <p:tav tm="0">
                                          <p:val>
                                            <p:strVal val="#ppt_x+1"/>
                                          </p:val>
                                        </p:tav>
                                        <p:tav tm="100000">
                                          <p:val>
                                            <p:strVal val="#ppt_x"/>
                                          </p:val>
                                        </p:tav>
                                      </p:tavLst>
                                    </p:anim>
                                  </p:childTnLst>
                                </p:cTn>
                              </p:par>
                            </p:childTnLst>
                          </p:cTn>
                        </p:par>
                        <p:par>
                          <p:cTn id="76" fill="hold">
                            <p:stCondLst>
                              <p:cond delay="21600"/>
                            </p:stCondLst>
                            <p:childTnLst>
                              <p:par>
                                <p:cTn id="77" presetID="23" presetClass="entr" presetSubtype="16" fill="hold" nodeType="afterEffect">
                                  <p:stCondLst>
                                    <p:cond delay="0"/>
                                  </p:stCondLst>
                                  <p:childTnLst>
                                    <p:set>
                                      <p:cBhvr>
                                        <p:cTn id="78" dur="1" fill="hold">
                                          <p:stCondLst>
                                            <p:cond delay="0"/>
                                          </p:stCondLst>
                                        </p:cTn>
                                        <p:tgtEl>
                                          <p:spTgt spid="347"/>
                                        </p:tgtEl>
                                        <p:attrNameLst>
                                          <p:attrName>style.visibility</p:attrName>
                                        </p:attrNameLst>
                                      </p:cBhvr>
                                      <p:to>
                                        <p:strVal val="visible"/>
                                      </p:to>
                                    </p:set>
                                    <p:anim calcmode="lin" valueType="num">
                                      <p:cBhvr additive="base">
                                        <p:cTn id="79" dur="1200"/>
                                        <p:tgtEl>
                                          <p:spTgt spid="347"/>
                                        </p:tgtEl>
                                        <p:attrNameLst>
                                          <p:attrName>ppt_w</p:attrName>
                                        </p:attrNameLst>
                                      </p:cBhvr>
                                      <p:tavLst>
                                        <p:tav tm="0">
                                          <p:val>
                                            <p:strVal val="0"/>
                                          </p:val>
                                        </p:tav>
                                        <p:tav tm="100000">
                                          <p:val>
                                            <p:strVal val="#ppt_w"/>
                                          </p:val>
                                        </p:tav>
                                      </p:tavLst>
                                    </p:anim>
                                    <p:anim calcmode="lin" valueType="num">
                                      <p:cBhvr additive="base">
                                        <p:cTn id="80" dur="1200"/>
                                        <p:tgtEl>
                                          <p:spTgt spid="34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Six - EFFICIENTNET</a:t>
            </a:r>
            <a:endParaRPr/>
          </a:p>
        </p:txBody>
      </p:sp>
      <p:pic>
        <p:nvPicPr>
          <p:cNvPr id="355" name="Google Shape;355;p44"/>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pic>
        <p:nvPicPr>
          <p:cNvPr id="356" name="Google Shape;356;p44"/>
          <p:cNvPicPr preferRelativeResize="0"/>
          <p:nvPr/>
        </p:nvPicPr>
        <p:blipFill>
          <a:blip r:embed="rId4">
            <a:alphaModFix/>
          </a:blip>
          <a:stretch>
            <a:fillRect/>
          </a:stretch>
        </p:blipFill>
        <p:spPr>
          <a:xfrm>
            <a:off x="2341463" y="1521325"/>
            <a:ext cx="4461074" cy="3503550"/>
          </a:xfrm>
          <a:prstGeom prst="rect">
            <a:avLst/>
          </a:prstGeom>
          <a:noFill/>
          <a:ln>
            <a:noFill/>
          </a:ln>
        </p:spPr>
      </p:pic>
      <p:sp>
        <p:nvSpPr>
          <p:cNvPr id="357" name="Google Shape;357;p44"/>
          <p:cNvSpPr txBox="1"/>
          <p:nvPr/>
        </p:nvSpPr>
        <p:spPr>
          <a:xfrm>
            <a:off x="475075" y="1267850"/>
            <a:ext cx="52632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2"/>
                </a:solidFill>
                <a:latin typeface="Source Sans Pro"/>
                <a:ea typeface="Source Sans Pro"/>
                <a:cs typeface="Source Sans Pro"/>
                <a:sym typeface="Source Sans Pro"/>
              </a:rPr>
              <a:t>ROC Plot</a:t>
            </a:r>
            <a:endParaRPr sz="1800" b="1">
              <a:solidFill>
                <a:schemeClr val="accent2"/>
              </a:solidFill>
              <a:latin typeface="Source Sans Pro"/>
              <a:ea typeface="Source Sans Pro"/>
              <a:cs typeface="Source Sans Pro"/>
              <a:sym typeface="Source Sans Pro"/>
            </a:endParaRPr>
          </a:p>
        </p:txBody>
      </p:sp>
      <p:sp>
        <p:nvSpPr>
          <p:cNvPr id="358" name="Google Shape;358;p4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4"/>
                                        </p:tgtEl>
                                        <p:attrNameLst>
                                          <p:attrName>style.visibility</p:attrName>
                                        </p:attrNameLst>
                                      </p:cBhvr>
                                      <p:to>
                                        <p:strVal val="visible"/>
                                      </p:to>
                                    </p:set>
                                    <p:anim calcmode="lin" valueType="num">
                                      <p:cBhvr additive="base">
                                        <p:cTn id="7" dur="1200"/>
                                        <p:tgtEl>
                                          <p:spTgt spid="354"/>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1200"/>
                                        <p:tgtEl>
                                          <p:spTgt spid="357"/>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3" presetClass="entr" presetSubtype="16" fill="hold" nodeType="afterEffect">
                                  <p:stCondLst>
                                    <p:cond delay="0"/>
                                  </p:stCondLst>
                                  <p:childTnLst>
                                    <p:set>
                                      <p:cBhvr>
                                        <p:cTn id="14" dur="1" fill="hold">
                                          <p:stCondLst>
                                            <p:cond delay="0"/>
                                          </p:stCondLst>
                                        </p:cTn>
                                        <p:tgtEl>
                                          <p:spTgt spid="356"/>
                                        </p:tgtEl>
                                        <p:attrNameLst>
                                          <p:attrName>style.visibility</p:attrName>
                                        </p:attrNameLst>
                                      </p:cBhvr>
                                      <p:to>
                                        <p:strVal val="visible"/>
                                      </p:to>
                                    </p:set>
                                    <p:anim calcmode="lin" valueType="num">
                                      <p:cBhvr additive="base">
                                        <p:cTn id="15" dur="1200"/>
                                        <p:tgtEl>
                                          <p:spTgt spid="356"/>
                                        </p:tgtEl>
                                        <p:attrNameLst>
                                          <p:attrName>ppt_w</p:attrName>
                                        </p:attrNameLst>
                                      </p:cBhvr>
                                      <p:tavLst>
                                        <p:tav tm="0">
                                          <p:val>
                                            <p:strVal val="0"/>
                                          </p:val>
                                        </p:tav>
                                        <p:tav tm="100000">
                                          <p:val>
                                            <p:strVal val="#ppt_w"/>
                                          </p:val>
                                        </p:tav>
                                      </p:tavLst>
                                    </p:anim>
                                    <p:anim calcmode="lin" valueType="num">
                                      <p:cBhvr additive="base">
                                        <p:cTn id="16" dur="1200"/>
                                        <p:tgtEl>
                                          <p:spTgt spid="356"/>
                                        </p:tgtEl>
                                        <p:attrNameLst>
                                          <p:attrName>ppt_h</p:attrName>
                                        </p:attrNameLst>
                                      </p:cBhvr>
                                      <p:tavLst>
                                        <p:tav tm="0">
                                          <p:val>
                                            <p:strVal val="0"/>
                                          </p:val>
                                        </p:tav>
                                        <p:tav tm="100000">
                                          <p:val>
                                            <p:strVal val="#ppt_h"/>
                                          </p:val>
                                        </p:tav>
                                      </p:tavLst>
                                    </p:anim>
                                  </p:childTnLst>
                                </p:cTn>
                              </p:par>
                            </p:childTnLst>
                          </p:cTn>
                        </p:par>
                        <p:par>
                          <p:cTn id="17" fill="hold">
                            <p:stCondLst>
                              <p:cond delay="3600"/>
                            </p:stCondLst>
                            <p:childTnLst>
                              <p:par>
                                <p:cTn id="18" presetID="23" presetClass="entr" presetSubtype="16" fill="hold" nodeType="afterEffect">
                                  <p:stCondLst>
                                    <p:cond delay="0"/>
                                  </p:stCondLst>
                                  <p:childTnLst>
                                    <p:set>
                                      <p:cBhvr>
                                        <p:cTn id="19" dur="1" fill="hold">
                                          <p:stCondLst>
                                            <p:cond delay="0"/>
                                          </p:stCondLst>
                                        </p:cTn>
                                        <p:tgtEl>
                                          <p:spTgt spid="355"/>
                                        </p:tgtEl>
                                        <p:attrNameLst>
                                          <p:attrName>style.visibility</p:attrName>
                                        </p:attrNameLst>
                                      </p:cBhvr>
                                      <p:to>
                                        <p:strVal val="visible"/>
                                      </p:to>
                                    </p:set>
                                    <p:anim calcmode="lin" valueType="num">
                                      <p:cBhvr additive="base">
                                        <p:cTn id="20" dur="1200"/>
                                        <p:tgtEl>
                                          <p:spTgt spid="355"/>
                                        </p:tgtEl>
                                        <p:attrNameLst>
                                          <p:attrName>ppt_w</p:attrName>
                                        </p:attrNameLst>
                                      </p:cBhvr>
                                      <p:tavLst>
                                        <p:tav tm="0">
                                          <p:val>
                                            <p:strVal val="0"/>
                                          </p:val>
                                        </p:tav>
                                        <p:tav tm="100000">
                                          <p:val>
                                            <p:strVal val="#ppt_w"/>
                                          </p:val>
                                        </p:tav>
                                      </p:tavLst>
                                    </p:anim>
                                    <p:anim calcmode="lin" valueType="num">
                                      <p:cBhvr additive="base">
                                        <p:cTn id="21" dur="1200"/>
                                        <p:tgtEl>
                                          <p:spTgt spid="35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graphicFrame>
        <p:nvGraphicFramePr>
          <p:cNvPr id="364" name="Google Shape;364;p45"/>
          <p:cNvGraphicFramePr/>
          <p:nvPr/>
        </p:nvGraphicFramePr>
        <p:xfrm>
          <a:off x="1469550" y="1461500"/>
          <a:ext cx="3000000" cy="3000000"/>
        </p:xfrm>
        <a:graphic>
          <a:graphicData uri="http://schemas.openxmlformats.org/drawingml/2006/table">
            <a:tbl>
              <a:tblPr>
                <a:noFill/>
                <a:tableStyleId>{3F26F47F-C987-4F4E-8C8F-316205202730}</a:tableStyleId>
              </a:tblPr>
              <a:tblGrid>
                <a:gridCol w="1034150">
                  <a:extLst>
                    <a:ext uri="{9D8B030D-6E8A-4147-A177-3AD203B41FA5}">
                      <a16:colId xmlns:a16="http://schemas.microsoft.com/office/drawing/2014/main" val="20000"/>
                    </a:ext>
                  </a:extLst>
                </a:gridCol>
                <a:gridCol w="1094250">
                  <a:extLst>
                    <a:ext uri="{9D8B030D-6E8A-4147-A177-3AD203B41FA5}">
                      <a16:colId xmlns:a16="http://schemas.microsoft.com/office/drawing/2014/main" val="20001"/>
                    </a:ext>
                  </a:extLst>
                </a:gridCol>
                <a:gridCol w="9740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en" b="1">
                          <a:solidFill>
                            <a:schemeClr val="accent2"/>
                          </a:solidFill>
                          <a:latin typeface="Source Sans Pro"/>
                          <a:ea typeface="Source Sans Pro"/>
                          <a:cs typeface="Source Sans Pro"/>
                          <a:sym typeface="Source Sans Pro"/>
                        </a:rPr>
                        <a:t>Model Number</a:t>
                      </a:r>
                      <a:endParaRPr b="1">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2"/>
                          </a:solidFill>
                          <a:latin typeface="Source Sans Pro"/>
                          <a:ea typeface="Source Sans Pro"/>
                          <a:cs typeface="Source Sans Pro"/>
                          <a:sym typeface="Source Sans Pro"/>
                        </a:rPr>
                        <a:t>Model Name</a:t>
                      </a:r>
                      <a:endParaRPr b="1">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2"/>
                          </a:solidFill>
                          <a:latin typeface="Source Sans Pro"/>
                          <a:ea typeface="Source Sans Pro"/>
                          <a:cs typeface="Source Sans Pro"/>
                          <a:sym typeface="Source Sans Pro"/>
                        </a:rPr>
                        <a:t>Test Accuracy</a:t>
                      </a:r>
                      <a:endParaRPr b="1">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2"/>
                          </a:solidFill>
                          <a:latin typeface="Source Sans Pro"/>
                          <a:ea typeface="Source Sans Pro"/>
                          <a:cs typeface="Source Sans Pro"/>
                          <a:sym typeface="Source Sans Pro"/>
                        </a:rPr>
                        <a:t>Precision</a:t>
                      </a:r>
                      <a:endParaRPr b="1">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2"/>
                          </a:solidFill>
                          <a:latin typeface="Source Sans Pro"/>
                          <a:ea typeface="Source Sans Pro"/>
                          <a:cs typeface="Source Sans Pro"/>
                          <a:sym typeface="Source Sans Pro"/>
                        </a:rPr>
                        <a:t>Recall</a:t>
                      </a:r>
                      <a:endParaRPr b="1">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2"/>
                          </a:solidFill>
                          <a:latin typeface="Source Sans Pro"/>
                          <a:ea typeface="Source Sans Pro"/>
                          <a:cs typeface="Source Sans Pro"/>
                          <a:sym typeface="Source Sans Pro"/>
                        </a:rPr>
                        <a:t>Mean Cross Validation Accuracy</a:t>
                      </a:r>
                      <a:endParaRPr b="1">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1</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VGG16</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0.839999973</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0.8441235916</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0.8395125011</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0.816015625</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2</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VGG19</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0.851249992</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0.8545018994</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0.8563532512</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0.808984375</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3</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RESNET50</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0.873749971</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0.8730016306</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0.8724952276</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0.847265625</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4</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DENSENET121</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Clr>
                          <a:schemeClr val="dk2"/>
                        </a:buClr>
                        <a:buSzPts val="1100"/>
                        <a:buFont typeface="Arial"/>
                        <a:buNone/>
                      </a:pPr>
                      <a:r>
                        <a:rPr lang="en" sz="1100">
                          <a:solidFill>
                            <a:schemeClr val="accent2"/>
                          </a:solidFill>
                          <a:latin typeface="Source Sans Pro"/>
                          <a:ea typeface="Source Sans Pro"/>
                          <a:cs typeface="Source Sans Pro"/>
                          <a:sym typeface="Source Sans Pro"/>
                        </a:rPr>
                        <a:t>0.901250004</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0.9030350354</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0.9058453335</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0.855078125</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5</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MOBILENET</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0.876666665</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0.8776335932</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0.8766666667</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0.8732265999</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6</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2"/>
                          </a:solidFill>
                          <a:latin typeface="Source Sans Pro"/>
                          <a:ea typeface="Source Sans Pro"/>
                          <a:cs typeface="Source Sans Pro"/>
                          <a:sym typeface="Source Sans Pro"/>
                        </a:rPr>
                        <a:t>EFFICIENTNET</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0.891250014</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0.8948208299</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0.8926603807</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0795"/>
                        </a:lnSpc>
                        <a:spcBef>
                          <a:spcPts val="0"/>
                        </a:spcBef>
                        <a:spcAft>
                          <a:spcPts val="0"/>
                        </a:spcAft>
                        <a:buNone/>
                      </a:pPr>
                      <a:r>
                        <a:rPr lang="en" sz="1100">
                          <a:solidFill>
                            <a:schemeClr val="accent2"/>
                          </a:solidFill>
                          <a:latin typeface="Source Sans Pro"/>
                          <a:ea typeface="Source Sans Pro"/>
                          <a:cs typeface="Source Sans Pro"/>
                          <a:sym typeface="Source Sans Pro"/>
                        </a:rPr>
                        <a:t>0.888671875</a:t>
                      </a:r>
                      <a:endParaRPr sz="1100">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365" name="Google Shape;365;p45"/>
          <p:cNvPicPr preferRelativeResize="0"/>
          <p:nvPr/>
        </p:nvPicPr>
        <p:blipFill>
          <a:blip r:embed="rId3">
            <a:alphaModFix/>
          </a:blip>
          <a:stretch>
            <a:fillRect/>
          </a:stretch>
        </p:blipFill>
        <p:spPr>
          <a:xfrm>
            <a:off x="7953698" y="383499"/>
            <a:ext cx="746475" cy="746450"/>
          </a:xfrm>
          <a:prstGeom prst="rect">
            <a:avLst/>
          </a:prstGeom>
          <a:noFill/>
          <a:ln>
            <a:noFill/>
          </a:ln>
        </p:spPr>
      </p:pic>
      <p:sp>
        <p:nvSpPr>
          <p:cNvPr id="366" name="Google Shape;366;p4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3"/>
                                        </p:tgtEl>
                                        <p:attrNameLst>
                                          <p:attrName>style.visibility</p:attrName>
                                        </p:attrNameLst>
                                      </p:cBhvr>
                                      <p:to>
                                        <p:strVal val="visible"/>
                                      </p:to>
                                    </p:set>
                                    <p:anim calcmode="lin" valueType="num">
                                      <p:cBhvr additive="base">
                                        <p:cTn id="7" dur="1200"/>
                                        <p:tgtEl>
                                          <p:spTgt spid="363"/>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3" presetClass="entr" presetSubtype="16" fill="hold" nodeType="afterEffect">
                                  <p:stCondLst>
                                    <p:cond delay="0"/>
                                  </p:stCondLst>
                                  <p:childTnLst>
                                    <p:set>
                                      <p:cBhvr>
                                        <p:cTn id="10" dur="1" fill="hold">
                                          <p:stCondLst>
                                            <p:cond delay="0"/>
                                          </p:stCondLst>
                                        </p:cTn>
                                        <p:tgtEl>
                                          <p:spTgt spid="364"/>
                                        </p:tgtEl>
                                        <p:attrNameLst>
                                          <p:attrName>style.visibility</p:attrName>
                                        </p:attrNameLst>
                                      </p:cBhvr>
                                      <p:to>
                                        <p:strVal val="visible"/>
                                      </p:to>
                                    </p:set>
                                    <p:anim calcmode="lin" valueType="num">
                                      <p:cBhvr additive="base">
                                        <p:cTn id="11" dur="1200"/>
                                        <p:tgtEl>
                                          <p:spTgt spid="364"/>
                                        </p:tgtEl>
                                        <p:attrNameLst>
                                          <p:attrName>ppt_w</p:attrName>
                                        </p:attrNameLst>
                                      </p:cBhvr>
                                      <p:tavLst>
                                        <p:tav tm="0">
                                          <p:val>
                                            <p:strVal val="0"/>
                                          </p:val>
                                        </p:tav>
                                        <p:tav tm="100000">
                                          <p:val>
                                            <p:strVal val="#ppt_w"/>
                                          </p:val>
                                        </p:tav>
                                      </p:tavLst>
                                    </p:anim>
                                    <p:anim calcmode="lin" valueType="num">
                                      <p:cBhvr additive="base">
                                        <p:cTn id="12" dur="1200"/>
                                        <p:tgtEl>
                                          <p:spTgt spid="364"/>
                                        </p:tgtEl>
                                        <p:attrNameLst>
                                          <p:attrName>ppt_h</p:attrName>
                                        </p:attrNameLst>
                                      </p:cBhvr>
                                      <p:tavLst>
                                        <p:tav tm="0">
                                          <p:val>
                                            <p:strVal val="0"/>
                                          </p:val>
                                        </p:tav>
                                        <p:tav tm="100000">
                                          <p:val>
                                            <p:strVal val="#ppt_h"/>
                                          </p:val>
                                        </p:tav>
                                      </p:tavLst>
                                    </p:anim>
                                  </p:childTnLst>
                                </p:cTn>
                              </p:par>
                            </p:childTnLst>
                          </p:cTn>
                        </p:par>
                        <p:par>
                          <p:cTn id="13" fill="hold">
                            <p:stCondLst>
                              <p:cond delay="2400"/>
                            </p:stCondLst>
                            <p:childTnLst>
                              <p:par>
                                <p:cTn id="14" presetID="23" presetClass="entr" presetSubtype="16" fill="hold" nodeType="afterEffect">
                                  <p:stCondLst>
                                    <p:cond delay="0"/>
                                  </p:stCondLst>
                                  <p:childTnLst>
                                    <p:set>
                                      <p:cBhvr>
                                        <p:cTn id="15" dur="1" fill="hold">
                                          <p:stCondLst>
                                            <p:cond delay="0"/>
                                          </p:stCondLst>
                                        </p:cTn>
                                        <p:tgtEl>
                                          <p:spTgt spid="365"/>
                                        </p:tgtEl>
                                        <p:attrNameLst>
                                          <p:attrName>style.visibility</p:attrName>
                                        </p:attrNameLst>
                                      </p:cBhvr>
                                      <p:to>
                                        <p:strVal val="visible"/>
                                      </p:to>
                                    </p:set>
                                    <p:anim calcmode="lin" valueType="num">
                                      <p:cBhvr additive="base">
                                        <p:cTn id="16" dur="1200"/>
                                        <p:tgtEl>
                                          <p:spTgt spid="365"/>
                                        </p:tgtEl>
                                        <p:attrNameLst>
                                          <p:attrName>ppt_w</p:attrName>
                                        </p:attrNameLst>
                                      </p:cBhvr>
                                      <p:tavLst>
                                        <p:tav tm="0">
                                          <p:val>
                                            <p:strVal val="0"/>
                                          </p:val>
                                        </p:tav>
                                        <p:tav tm="100000">
                                          <p:val>
                                            <p:strVal val="#ppt_w"/>
                                          </p:val>
                                        </p:tav>
                                      </p:tavLst>
                                    </p:anim>
                                    <p:anim calcmode="lin" valueType="num">
                                      <p:cBhvr additive="base">
                                        <p:cTn id="17" dur="1200"/>
                                        <p:tgtEl>
                                          <p:spTgt spid="36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Observations</a:t>
            </a:r>
            <a:endParaRPr/>
          </a:p>
        </p:txBody>
      </p:sp>
      <p:sp>
        <p:nvSpPr>
          <p:cNvPr id="372" name="Google Shape;372;p46"/>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solidFill>
                  <a:schemeClr val="accent2"/>
                </a:solidFill>
              </a:rPr>
              <a:t>Misclassifications Analysis:</a:t>
            </a:r>
            <a:endParaRPr sz="1600" b="1">
              <a:solidFill>
                <a:schemeClr val="accent2"/>
              </a:solidFill>
            </a:endParaRPr>
          </a:p>
          <a:p>
            <a:pPr marL="0" lvl="0" indent="0" algn="l" rtl="0">
              <a:spcBef>
                <a:spcPts val="0"/>
              </a:spcBef>
              <a:spcAft>
                <a:spcPts val="0"/>
              </a:spcAft>
              <a:buClr>
                <a:schemeClr val="dk2"/>
              </a:buClr>
              <a:buSzPts val="1100"/>
              <a:buFont typeface="Arial"/>
              <a:buNone/>
            </a:pPr>
            <a:endParaRPr sz="1600">
              <a:solidFill>
                <a:schemeClr val="accent2"/>
              </a:solidFill>
            </a:endParaRPr>
          </a:p>
          <a:p>
            <a:pPr marL="457200" lvl="0" indent="-330200" algn="l" rtl="0">
              <a:spcBef>
                <a:spcPts val="0"/>
              </a:spcBef>
              <a:spcAft>
                <a:spcPts val="0"/>
              </a:spcAft>
              <a:buClr>
                <a:schemeClr val="accent2"/>
              </a:buClr>
              <a:buSzPts val="1600"/>
              <a:buChar char="●"/>
            </a:pPr>
            <a:r>
              <a:rPr lang="en" sz="1600">
                <a:solidFill>
                  <a:schemeClr val="accent2"/>
                </a:solidFill>
              </a:rPr>
              <a:t>Misclassifications primarily occur between classes with similar visual features. For instance, Dyed-Lifted-Polyps (Class 0) and Dyed-Resection-Margins (Class 1) often share similar color and texture once stained, leading to confusion.</a:t>
            </a:r>
            <a:endParaRPr sz="1600">
              <a:solidFill>
                <a:schemeClr val="accent2"/>
              </a:solidFill>
            </a:endParaRPr>
          </a:p>
          <a:p>
            <a:pPr marL="457200" lvl="0" indent="-330200" algn="l" rtl="0">
              <a:spcBef>
                <a:spcPts val="0"/>
              </a:spcBef>
              <a:spcAft>
                <a:spcPts val="0"/>
              </a:spcAft>
              <a:buClr>
                <a:schemeClr val="accent2"/>
              </a:buClr>
              <a:buSzPts val="1600"/>
              <a:buChar char="●"/>
            </a:pPr>
            <a:r>
              <a:rPr lang="en" sz="1600">
                <a:solidFill>
                  <a:schemeClr val="accent2"/>
                </a:solidFill>
              </a:rPr>
              <a:t>The varying shades and inflammation levels in Esophagitis (Class 2) can resemble the normal tissue appearance, causing confusion with the Normal-Z-Line (Class 5).</a:t>
            </a:r>
            <a:endParaRPr sz="1600">
              <a:solidFill>
                <a:schemeClr val="accent2"/>
              </a:solidFill>
            </a:endParaRPr>
          </a:p>
          <a:p>
            <a:pPr marL="457200" lvl="0" indent="-330200" algn="l" rtl="0">
              <a:spcBef>
                <a:spcPts val="0"/>
              </a:spcBef>
              <a:spcAft>
                <a:spcPts val="0"/>
              </a:spcAft>
              <a:buClr>
                <a:schemeClr val="accent2"/>
              </a:buClr>
              <a:buSzPts val="1600"/>
              <a:buChar char="●"/>
            </a:pPr>
            <a:r>
              <a:rPr lang="en" sz="1600">
                <a:solidFill>
                  <a:schemeClr val="accent2"/>
                </a:solidFill>
              </a:rPr>
              <a:t>Ulcerative-Colitis (Class 7) can sometimes present with less pronounced visual symptoms, leading to misidentification as Normal-Cecum or Polyps (Class 6), depending on the severity and imaging clarity.</a:t>
            </a:r>
            <a:endParaRPr sz="1600">
              <a:solidFill>
                <a:schemeClr val="accent2"/>
              </a:solidFill>
              <a:highlight>
                <a:schemeClr val="dk2"/>
              </a:highlight>
            </a:endParaRPr>
          </a:p>
        </p:txBody>
      </p:sp>
      <p:pic>
        <p:nvPicPr>
          <p:cNvPr id="373" name="Google Shape;373;p46"/>
          <p:cNvPicPr preferRelativeResize="0"/>
          <p:nvPr/>
        </p:nvPicPr>
        <p:blipFill>
          <a:blip r:embed="rId3">
            <a:alphaModFix/>
          </a:blip>
          <a:stretch>
            <a:fillRect/>
          </a:stretch>
        </p:blipFill>
        <p:spPr>
          <a:xfrm>
            <a:off x="7759975" y="133350"/>
            <a:ext cx="1019124" cy="1019124"/>
          </a:xfrm>
          <a:prstGeom prst="rect">
            <a:avLst/>
          </a:prstGeom>
          <a:noFill/>
          <a:ln>
            <a:noFill/>
          </a:ln>
        </p:spPr>
      </p:pic>
      <p:sp>
        <p:nvSpPr>
          <p:cNvPr id="374" name="Google Shape;374;p4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71"/>
                                        </p:tgtEl>
                                        <p:attrNameLst>
                                          <p:attrName>style.visibility</p:attrName>
                                        </p:attrNameLst>
                                      </p:cBhvr>
                                      <p:to>
                                        <p:strVal val="visible"/>
                                      </p:to>
                                    </p:set>
                                    <p:anim calcmode="lin" valueType="num">
                                      <p:cBhvr additive="base">
                                        <p:cTn id="7" dur="1200"/>
                                        <p:tgtEl>
                                          <p:spTgt spid="371"/>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372">
                                            <p:txEl>
                                              <p:pRg st="0" end="0"/>
                                            </p:txEl>
                                          </p:spTgt>
                                        </p:tgtEl>
                                        <p:attrNameLst>
                                          <p:attrName>style.visibility</p:attrName>
                                        </p:attrNameLst>
                                      </p:cBhvr>
                                      <p:to>
                                        <p:strVal val="visible"/>
                                      </p:to>
                                    </p:set>
                                    <p:anim calcmode="lin" valueType="num">
                                      <p:cBhvr additive="base">
                                        <p:cTn id="11" dur="1200"/>
                                        <p:tgtEl>
                                          <p:spTgt spid="372">
                                            <p:txEl>
                                              <p:pRg st="0" end="0"/>
                                            </p:txEl>
                                          </p:spTgt>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8" fill="hold" nodeType="afterEffect">
                                  <p:stCondLst>
                                    <p:cond delay="0"/>
                                  </p:stCondLst>
                                  <p:childTnLst>
                                    <p:set>
                                      <p:cBhvr>
                                        <p:cTn id="14" dur="1" fill="hold">
                                          <p:stCondLst>
                                            <p:cond delay="0"/>
                                          </p:stCondLst>
                                        </p:cTn>
                                        <p:tgtEl>
                                          <p:spTgt spid="372">
                                            <p:txEl>
                                              <p:pRg st="1" end="1"/>
                                            </p:txEl>
                                          </p:spTgt>
                                        </p:tgtEl>
                                        <p:attrNameLst>
                                          <p:attrName>style.visibility</p:attrName>
                                        </p:attrNameLst>
                                      </p:cBhvr>
                                      <p:to>
                                        <p:strVal val="visible"/>
                                      </p:to>
                                    </p:set>
                                    <p:anim calcmode="lin" valueType="num">
                                      <p:cBhvr additive="base">
                                        <p:cTn id="15" dur="1200"/>
                                        <p:tgtEl>
                                          <p:spTgt spid="372">
                                            <p:txEl>
                                              <p:pRg st="1" end="1"/>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8" fill="hold" nodeType="afterEffect">
                                  <p:stCondLst>
                                    <p:cond delay="0"/>
                                  </p:stCondLst>
                                  <p:childTnLst>
                                    <p:set>
                                      <p:cBhvr>
                                        <p:cTn id="18" dur="1" fill="hold">
                                          <p:stCondLst>
                                            <p:cond delay="0"/>
                                          </p:stCondLst>
                                        </p:cTn>
                                        <p:tgtEl>
                                          <p:spTgt spid="372">
                                            <p:txEl>
                                              <p:pRg st="2" end="2"/>
                                            </p:txEl>
                                          </p:spTgt>
                                        </p:tgtEl>
                                        <p:attrNameLst>
                                          <p:attrName>style.visibility</p:attrName>
                                        </p:attrNameLst>
                                      </p:cBhvr>
                                      <p:to>
                                        <p:strVal val="visible"/>
                                      </p:to>
                                    </p:set>
                                    <p:anim calcmode="lin" valueType="num">
                                      <p:cBhvr additive="base">
                                        <p:cTn id="19" dur="1200"/>
                                        <p:tgtEl>
                                          <p:spTgt spid="372">
                                            <p:txEl>
                                              <p:pRg st="2" end="2"/>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8" fill="hold" nodeType="afterEffect">
                                  <p:stCondLst>
                                    <p:cond delay="0"/>
                                  </p:stCondLst>
                                  <p:childTnLst>
                                    <p:set>
                                      <p:cBhvr>
                                        <p:cTn id="22" dur="1" fill="hold">
                                          <p:stCondLst>
                                            <p:cond delay="0"/>
                                          </p:stCondLst>
                                        </p:cTn>
                                        <p:tgtEl>
                                          <p:spTgt spid="372">
                                            <p:txEl>
                                              <p:pRg st="3" end="3"/>
                                            </p:txEl>
                                          </p:spTgt>
                                        </p:tgtEl>
                                        <p:attrNameLst>
                                          <p:attrName>style.visibility</p:attrName>
                                        </p:attrNameLst>
                                      </p:cBhvr>
                                      <p:to>
                                        <p:strVal val="visible"/>
                                      </p:to>
                                    </p:set>
                                    <p:anim calcmode="lin" valueType="num">
                                      <p:cBhvr additive="base">
                                        <p:cTn id="23" dur="1200"/>
                                        <p:tgtEl>
                                          <p:spTgt spid="372">
                                            <p:txEl>
                                              <p:pRg st="3" end="3"/>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8" fill="hold" nodeType="afterEffect">
                                  <p:stCondLst>
                                    <p:cond delay="0"/>
                                  </p:stCondLst>
                                  <p:childTnLst>
                                    <p:set>
                                      <p:cBhvr>
                                        <p:cTn id="26" dur="1" fill="hold">
                                          <p:stCondLst>
                                            <p:cond delay="0"/>
                                          </p:stCondLst>
                                        </p:cTn>
                                        <p:tgtEl>
                                          <p:spTgt spid="372">
                                            <p:txEl>
                                              <p:pRg st="4" end="4"/>
                                            </p:txEl>
                                          </p:spTgt>
                                        </p:tgtEl>
                                        <p:attrNameLst>
                                          <p:attrName>style.visibility</p:attrName>
                                        </p:attrNameLst>
                                      </p:cBhvr>
                                      <p:to>
                                        <p:strVal val="visible"/>
                                      </p:to>
                                    </p:set>
                                    <p:anim calcmode="lin" valueType="num">
                                      <p:cBhvr additive="base">
                                        <p:cTn id="27" dur="1200"/>
                                        <p:tgtEl>
                                          <p:spTgt spid="372">
                                            <p:txEl>
                                              <p:pRg st="4" end="4"/>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3" presetClass="entr" presetSubtype="16" fill="hold" nodeType="afterEffect">
                                  <p:stCondLst>
                                    <p:cond delay="0"/>
                                  </p:stCondLst>
                                  <p:childTnLst>
                                    <p:set>
                                      <p:cBhvr>
                                        <p:cTn id="30" dur="1" fill="hold">
                                          <p:stCondLst>
                                            <p:cond delay="0"/>
                                          </p:stCondLst>
                                        </p:cTn>
                                        <p:tgtEl>
                                          <p:spTgt spid="373"/>
                                        </p:tgtEl>
                                        <p:attrNameLst>
                                          <p:attrName>style.visibility</p:attrName>
                                        </p:attrNameLst>
                                      </p:cBhvr>
                                      <p:to>
                                        <p:strVal val="visible"/>
                                      </p:to>
                                    </p:set>
                                    <p:anim calcmode="lin" valueType="num">
                                      <p:cBhvr additive="base">
                                        <p:cTn id="31" dur="1200"/>
                                        <p:tgtEl>
                                          <p:spTgt spid="373"/>
                                        </p:tgtEl>
                                        <p:attrNameLst>
                                          <p:attrName>ppt_w</p:attrName>
                                        </p:attrNameLst>
                                      </p:cBhvr>
                                      <p:tavLst>
                                        <p:tav tm="0">
                                          <p:val>
                                            <p:strVal val="0"/>
                                          </p:val>
                                        </p:tav>
                                        <p:tav tm="100000">
                                          <p:val>
                                            <p:strVal val="#ppt_w"/>
                                          </p:val>
                                        </p:tav>
                                      </p:tavLst>
                                    </p:anim>
                                    <p:anim calcmode="lin" valueType="num">
                                      <p:cBhvr additive="base">
                                        <p:cTn id="32" dur="1200"/>
                                        <p:tgtEl>
                                          <p:spTgt spid="37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Observations</a:t>
            </a:r>
            <a:endParaRPr/>
          </a:p>
        </p:txBody>
      </p:sp>
      <p:sp>
        <p:nvSpPr>
          <p:cNvPr id="380" name="Google Shape;380;p47"/>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accent2"/>
                </a:solidFill>
              </a:rPr>
              <a:t>Model-Specific Performance:</a:t>
            </a:r>
            <a:endParaRPr sz="1400" b="1">
              <a:solidFill>
                <a:schemeClr val="accent2"/>
              </a:solidFill>
            </a:endParaRPr>
          </a:p>
          <a:p>
            <a:pPr marL="0" lvl="0" indent="0" algn="l" rtl="0">
              <a:spcBef>
                <a:spcPts val="0"/>
              </a:spcBef>
              <a:spcAft>
                <a:spcPts val="0"/>
              </a:spcAft>
              <a:buNone/>
            </a:pP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VGG16 has shown commendable performance in identifying Normal-Cecum (Class 3), with high correct predictions and fewer misclassifications.</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VGG19 has excelled in accurately classifying Normal-Cecum (Class 3) and Normal-Pylorus (Class 4), evidenced by its almost perfect prediction rate.</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ResNet50 has demonstrated strong performance across most classes, with particularly high accuracy for Normal-Cecum (Class 3) and Normal-Pylorus (Class 4).</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DenseNet121 stands out in its ability to distinguish between Normal-Cecum (Class 3), Normal-Pylorus (Class 4) and Ulcerative-Colitis (Class 7) with high accuracy.</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MobileNet offers the best performance for Normal-Pylorus (Class 4)) and Ulcerative-Colitis (Class 7), indicating its strength in differentiating subtle textural differences.</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EfficientNet shows an impressive ability to correctly classify Dyed-Lifted-Polyps (Class 0), suggesting it might be best for datasets where this class is predominant.</a:t>
            </a:r>
            <a:endParaRPr sz="1400">
              <a:solidFill>
                <a:schemeClr val="accent2"/>
              </a:solidFill>
            </a:endParaRPr>
          </a:p>
          <a:p>
            <a:pPr marL="0" lvl="0" indent="0" algn="l" rtl="0">
              <a:spcBef>
                <a:spcPts val="0"/>
              </a:spcBef>
              <a:spcAft>
                <a:spcPts val="0"/>
              </a:spcAft>
              <a:buClr>
                <a:schemeClr val="dk2"/>
              </a:buClr>
              <a:buSzPts val="1100"/>
              <a:buFont typeface="Arial"/>
              <a:buNone/>
            </a:pPr>
            <a:endParaRPr sz="1400">
              <a:solidFill>
                <a:schemeClr val="accent2"/>
              </a:solidFill>
            </a:endParaRPr>
          </a:p>
          <a:p>
            <a:pPr marL="0" lvl="0" indent="0" algn="l" rtl="0">
              <a:spcBef>
                <a:spcPts val="0"/>
              </a:spcBef>
              <a:spcAft>
                <a:spcPts val="1200"/>
              </a:spcAft>
              <a:buNone/>
            </a:pPr>
            <a:endParaRPr sz="1400">
              <a:solidFill>
                <a:schemeClr val="accent2"/>
              </a:solidFill>
              <a:highlight>
                <a:schemeClr val="dk2"/>
              </a:highlight>
            </a:endParaRPr>
          </a:p>
        </p:txBody>
      </p:sp>
      <p:pic>
        <p:nvPicPr>
          <p:cNvPr id="381" name="Google Shape;381;p47"/>
          <p:cNvPicPr preferRelativeResize="0"/>
          <p:nvPr/>
        </p:nvPicPr>
        <p:blipFill>
          <a:blip r:embed="rId3">
            <a:alphaModFix/>
          </a:blip>
          <a:stretch>
            <a:fillRect/>
          </a:stretch>
        </p:blipFill>
        <p:spPr>
          <a:xfrm>
            <a:off x="7759975" y="133350"/>
            <a:ext cx="1019124" cy="1019124"/>
          </a:xfrm>
          <a:prstGeom prst="rect">
            <a:avLst/>
          </a:prstGeom>
          <a:noFill/>
          <a:ln>
            <a:noFill/>
          </a:ln>
        </p:spPr>
      </p:pic>
      <p:sp>
        <p:nvSpPr>
          <p:cNvPr id="382" name="Google Shape;382;p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79"/>
                                        </p:tgtEl>
                                        <p:attrNameLst>
                                          <p:attrName>style.visibility</p:attrName>
                                        </p:attrNameLst>
                                      </p:cBhvr>
                                      <p:to>
                                        <p:strVal val="visible"/>
                                      </p:to>
                                    </p:set>
                                    <p:anim calcmode="lin" valueType="num">
                                      <p:cBhvr additive="base">
                                        <p:cTn id="7" dur="1200"/>
                                        <p:tgtEl>
                                          <p:spTgt spid="379"/>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380">
                                            <p:txEl>
                                              <p:pRg st="0" end="0"/>
                                            </p:txEl>
                                          </p:spTgt>
                                        </p:tgtEl>
                                        <p:attrNameLst>
                                          <p:attrName>style.visibility</p:attrName>
                                        </p:attrNameLst>
                                      </p:cBhvr>
                                      <p:to>
                                        <p:strVal val="visible"/>
                                      </p:to>
                                    </p:set>
                                    <p:anim calcmode="lin" valueType="num">
                                      <p:cBhvr additive="base">
                                        <p:cTn id="11" dur="1200"/>
                                        <p:tgtEl>
                                          <p:spTgt spid="380">
                                            <p:txEl>
                                              <p:pRg st="0" end="0"/>
                                            </p:txEl>
                                          </p:spTgt>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8" fill="hold" nodeType="afterEffect">
                                  <p:stCondLst>
                                    <p:cond delay="0"/>
                                  </p:stCondLst>
                                  <p:childTnLst>
                                    <p:set>
                                      <p:cBhvr>
                                        <p:cTn id="14" dur="1" fill="hold">
                                          <p:stCondLst>
                                            <p:cond delay="0"/>
                                          </p:stCondLst>
                                        </p:cTn>
                                        <p:tgtEl>
                                          <p:spTgt spid="380">
                                            <p:txEl>
                                              <p:pRg st="1" end="1"/>
                                            </p:txEl>
                                          </p:spTgt>
                                        </p:tgtEl>
                                        <p:attrNameLst>
                                          <p:attrName>style.visibility</p:attrName>
                                        </p:attrNameLst>
                                      </p:cBhvr>
                                      <p:to>
                                        <p:strVal val="visible"/>
                                      </p:to>
                                    </p:set>
                                    <p:anim calcmode="lin" valueType="num">
                                      <p:cBhvr additive="base">
                                        <p:cTn id="15" dur="1200"/>
                                        <p:tgtEl>
                                          <p:spTgt spid="380">
                                            <p:txEl>
                                              <p:pRg st="1" end="1"/>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8" fill="hold" nodeType="afterEffect">
                                  <p:stCondLst>
                                    <p:cond delay="0"/>
                                  </p:stCondLst>
                                  <p:childTnLst>
                                    <p:set>
                                      <p:cBhvr>
                                        <p:cTn id="18" dur="1" fill="hold">
                                          <p:stCondLst>
                                            <p:cond delay="0"/>
                                          </p:stCondLst>
                                        </p:cTn>
                                        <p:tgtEl>
                                          <p:spTgt spid="380">
                                            <p:txEl>
                                              <p:pRg st="2" end="2"/>
                                            </p:txEl>
                                          </p:spTgt>
                                        </p:tgtEl>
                                        <p:attrNameLst>
                                          <p:attrName>style.visibility</p:attrName>
                                        </p:attrNameLst>
                                      </p:cBhvr>
                                      <p:to>
                                        <p:strVal val="visible"/>
                                      </p:to>
                                    </p:set>
                                    <p:anim calcmode="lin" valueType="num">
                                      <p:cBhvr additive="base">
                                        <p:cTn id="19" dur="1200"/>
                                        <p:tgtEl>
                                          <p:spTgt spid="380">
                                            <p:txEl>
                                              <p:pRg st="2" end="2"/>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8" fill="hold" nodeType="afterEffect">
                                  <p:stCondLst>
                                    <p:cond delay="0"/>
                                  </p:stCondLst>
                                  <p:childTnLst>
                                    <p:set>
                                      <p:cBhvr>
                                        <p:cTn id="22" dur="1" fill="hold">
                                          <p:stCondLst>
                                            <p:cond delay="0"/>
                                          </p:stCondLst>
                                        </p:cTn>
                                        <p:tgtEl>
                                          <p:spTgt spid="380">
                                            <p:txEl>
                                              <p:pRg st="3" end="3"/>
                                            </p:txEl>
                                          </p:spTgt>
                                        </p:tgtEl>
                                        <p:attrNameLst>
                                          <p:attrName>style.visibility</p:attrName>
                                        </p:attrNameLst>
                                      </p:cBhvr>
                                      <p:to>
                                        <p:strVal val="visible"/>
                                      </p:to>
                                    </p:set>
                                    <p:anim calcmode="lin" valueType="num">
                                      <p:cBhvr additive="base">
                                        <p:cTn id="23" dur="1200"/>
                                        <p:tgtEl>
                                          <p:spTgt spid="380">
                                            <p:txEl>
                                              <p:pRg st="3" end="3"/>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8" fill="hold" nodeType="afterEffect">
                                  <p:stCondLst>
                                    <p:cond delay="0"/>
                                  </p:stCondLst>
                                  <p:childTnLst>
                                    <p:set>
                                      <p:cBhvr>
                                        <p:cTn id="26" dur="1" fill="hold">
                                          <p:stCondLst>
                                            <p:cond delay="0"/>
                                          </p:stCondLst>
                                        </p:cTn>
                                        <p:tgtEl>
                                          <p:spTgt spid="380">
                                            <p:txEl>
                                              <p:pRg st="4" end="4"/>
                                            </p:txEl>
                                          </p:spTgt>
                                        </p:tgtEl>
                                        <p:attrNameLst>
                                          <p:attrName>style.visibility</p:attrName>
                                        </p:attrNameLst>
                                      </p:cBhvr>
                                      <p:to>
                                        <p:strVal val="visible"/>
                                      </p:to>
                                    </p:set>
                                    <p:anim calcmode="lin" valueType="num">
                                      <p:cBhvr additive="base">
                                        <p:cTn id="27" dur="1200"/>
                                        <p:tgtEl>
                                          <p:spTgt spid="380">
                                            <p:txEl>
                                              <p:pRg st="4" end="4"/>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8" fill="hold" nodeType="afterEffect">
                                  <p:stCondLst>
                                    <p:cond delay="0"/>
                                  </p:stCondLst>
                                  <p:childTnLst>
                                    <p:set>
                                      <p:cBhvr>
                                        <p:cTn id="30" dur="1" fill="hold">
                                          <p:stCondLst>
                                            <p:cond delay="0"/>
                                          </p:stCondLst>
                                        </p:cTn>
                                        <p:tgtEl>
                                          <p:spTgt spid="380">
                                            <p:txEl>
                                              <p:pRg st="5" end="5"/>
                                            </p:txEl>
                                          </p:spTgt>
                                        </p:tgtEl>
                                        <p:attrNameLst>
                                          <p:attrName>style.visibility</p:attrName>
                                        </p:attrNameLst>
                                      </p:cBhvr>
                                      <p:to>
                                        <p:strVal val="visible"/>
                                      </p:to>
                                    </p:set>
                                    <p:anim calcmode="lin" valueType="num">
                                      <p:cBhvr additive="base">
                                        <p:cTn id="31" dur="1200"/>
                                        <p:tgtEl>
                                          <p:spTgt spid="380">
                                            <p:txEl>
                                              <p:pRg st="5" end="5"/>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8" fill="hold" nodeType="afterEffect">
                                  <p:stCondLst>
                                    <p:cond delay="0"/>
                                  </p:stCondLst>
                                  <p:childTnLst>
                                    <p:set>
                                      <p:cBhvr>
                                        <p:cTn id="34" dur="1" fill="hold">
                                          <p:stCondLst>
                                            <p:cond delay="0"/>
                                          </p:stCondLst>
                                        </p:cTn>
                                        <p:tgtEl>
                                          <p:spTgt spid="380">
                                            <p:txEl>
                                              <p:pRg st="6" end="6"/>
                                            </p:txEl>
                                          </p:spTgt>
                                        </p:tgtEl>
                                        <p:attrNameLst>
                                          <p:attrName>style.visibility</p:attrName>
                                        </p:attrNameLst>
                                      </p:cBhvr>
                                      <p:to>
                                        <p:strVal val="visible"/>
                                      </p:to>
                                    </p:set>
                                    <p:anim calcmode="lin" valueType="num">
                                      <p:cBhvr additive="base">
                                        <p:cTn id="35" dur="1200"/>
                                        <p:tgtEl>
                                          <p:spTgt spid="380">
                                            <p:txEl>
                                              <p:pRg st="6" end="6"/>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8" fill="hold" nodeType="afterEffect">
                                  <p:stCondLst>
                                    <p:cond delay="0"/>
                                  </p:stCondLst>
                                  <p:childTnLst>
                                    <p:set>
                                      <p:cBhvr>
                                        <p:cTn id="38" dur="1" fill="hold">
                                          <p:stCondLst>
                                            <p:cond delay="0"/>
                                          </p:stCondLst>
                                        </p:cTn>
                                        <p:tgtEl>
                                          <p:spTgt spid="380">
                                            <p:txEl>
                                              <p:pRg st="7" end="7"/>
                                            </p:txEl>
                                          </p:spTgt>
                                        </p:tgtEl>
                                        <p:attrNameLst>
                                          <p:attrName>style.visibility</p:attrName>
                                        </p:attrNameLst>
                                      </p:cBhvr>
                                      <p:to>
                                        <p:strVal val="visible"/>
                                      </p:to>
                                    </p:set>
                                    <p:anim calcmode="lin" valueType="num">
                                      <p:cBhvr additive="base">
                                        <p:cTn id="39" dur="1200"/>
                                        <p:tgtEl>
                                          <p:spTgt spid="380">
                                            <p:txEl>
                                              <p:pRg st="7" end="7"/>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8" fill="hold" nodeType="afterEffect">
                                  <p:stCondLst>
                                    <p:cond delay="0"/>
                                  </p:stCondLst>
                                  <p:childTnLst>
                                    <p:set>
                                      <p:cBhvr>
                                        <p:cTn id="42" dur="1" fill="hold">
                                          <p:stCondLst>
                                            <p:cond delay="0"/>
                                          </p:stCondLst>
                                        </p:cTn>
                                        <p:tgtEl>
                                          <p:spTgt spid="380">
                                            <p:txEl>
                                              <p:pRg st="8" end="8"/>
                                            </p:txEl>
                                          </p:spTgt>
                                        </p:tgtEl>
                                        <p:attrNameLst>
                                          <p:attrName>style.visibility</p:attrName>
                                        </p:attrNameLst>
                                      </p:cBhvr>
                                      <p:to>
                                        <p:strVal val="visible"/>
                                      </p:to>
                                    </p:set>
                                    <p:anim calcmode="lin" valueType="num">
                                      <p:cBhvr additive="base">
                                        <p:cTn id="43" dur="1200"/>
                                        <p:tgtEl>
                                          <p:spTgt spid="380">
                                            <p:txEl>
                                              <p:pRg st="8" end="8"/>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 presetClass="entr" presetSubtype="8" fill="hold" nodeType="afterEffect">
                                  <p:stCondLst>
                                    <p:cond delay="0"/>
                                  </p:stCondLst>
                                  <p:childTnLst>
                                    <p:set>
                                      <p:cBhvr>
                                        <p:cTn id="46" dur="1" fill="hold">
                                          <p:stCondLst>
                                            <p:cond delay="0"/>
                                          </p:stCondLst>
                                        </p:cTn>
                                        <p:tgtEl>
                                          <p:spTgt spid="380">
                                            <p:txEl>
                                              <p:pRg st="9" end="9"/>
                                            </p:txEl>
                                          </p:spTgt>
                                        </p:tgtEl>
                                        <p:attrNameLst>
                                          <p:attrName>style.visibility</p:attrName>
                                        </p:attrNameLst>
                                      </p:cBhvr>
                                      <p:to>
                                        <p:strVal val="visible"/>
                                      </p:to>
                                    </p:set>
                                    <p:anim calcmode="lin" valueType="num">
                                      <p:cBhvr additive="base">
                                        <p:cTn id="47" dur="1200"/>
                                        <p:tgtEl>
                                          <p:spTgt spid="380">
                                            <p:txEl>
                                              <p:pRg st="9" end="9"/>
                                            </p:txEl>
                                          </p:spTgt>
                                        </p:tgtEl>
                                        <p:attrNameLst>
                                          <p:attrName>ppt_x</p:attrName>
                                        </p:attrNameLst>
                                      </p:cBhvr>
                                      <p:tavLst>
                                        <p:tav tm="0">
                                          <p:val>
                                            <p:strVal val="#ppt_x-1"/>
                                          </p:val>
                                        </p:tav>
                                        <p:tav tm="100000">
                                          <p:val>
                                            <p:strVal val="#ppt_x"/>
                                          </p:val>
                                        </p:tav>
                                      </p:tavLst>
                                    </p:anim>
                                  </p:childTnLst>
                                </p:cTn>
                              </p:par>
                            </p:childTnLst>
                          </p:cTn>
                        </p:par>
                        <p:par>
                          <p:cTn id="48" fill="hold">
                            <p:stCondLst>
                              <p:cond delay="13200"/>
                            </p:stCondLst>
                            <p:childTnLst>
                              <p:par>
                                <p:cTn id="49" presetID="23" presetClass="entr" presetSubtype="16" fill="hold" nodeType="afterEffect">
                                  <p:stCondLst>
                                    <p:cond delay="0"/>
                                  </p:stCondLst>
                                  <p:childTnLst>
                                    <p:set>
                                      <p:cBhvr>
                                        <p:cTn id="50" dur="1" fill="hold">
                                          <p:stCondLst>
                                            <p:cond delay="0"/>
                                          </p:stCondLst>
                                        </p:cTn>
                                        <p:tgtEl>
                                          <p:spTgt spid="381"/>
                                        </p:tgtEl>
                                        <p:attrNameLst>
                                          <p:attrName>style.visibility</p:attrName>
                                        </p:attrNameLst>
                                      </p:cBhvr>
                                      <p:to>
                                        <p:strVal val="visible"/>
                                      </p:to>
                                    </p:set>
                                    <p:anim calcmode="lin" valueType="num">
                                      <p:cBhvr additive="base">
                                        <p:cTn id="51" dur="1200"/>
                                        <p:tgtEl>
                                          <p:spTgt spid="381"/>
                                        </p:tgtEl>
                                        <p:attrNameLst>
                                          <p:attrName>ppt_w</p:attrName>
                                        </p:attrNameLst>
                                      </p:cBhvr>
                                      <p:tavLst>
                                        <p:tav tm="0">
                                          <p:val>
                                            <p:strVal val="0"/>
                                          </p:val>
                                        </p:tav>
                                        <p:tav tm="100000">
                                          <p:val>
                                            <p:strVal val="#ppt_w"/>
                                          </p:val>
                                        </p:tav>
                                      </p:tavLst>
                                    </p:anim>
                                    <p:anim calcmode="lin" valueType="num">
                                      <p:cBhvr additive="base">
                                        <p:cTn id="52" dur="1200"/>
                                        <p:tgtEl>
                                          <p:spTgt spid="38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Observations</a:t>
            </a:r>
            <a:endParaRPr/>
          </a:p>
        </p:txBody>
      </p:sp>
      <p:sp>
        <p:nvSpPr>
          <p:cNvPr id="388" name="Google Shape;388;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n" sz="1700" b="1">
                <a:solidFill>
                  <a:schemeClr val="accent2"/>
                </a:solidFill>
              </a:rPr>
              <a:t>Overall Best Model Considerations:</a:t>
            </a:r>
            <a:endParaRPr sz="1700" b="1">
              <a:solidFill>
                <a:schemeClr val="accent2"/>
              </a:solidFill>
            </a:endParaRPr>
          </a:p>
          <a:p>
            <a:pPr marL="0" lvl="0" indent="0" algn="l" rtl="0">
              <a:spcBef>
                <a:spcPts val="0"/>
              </a:spcBef>
              <a:spcAft>
                <a:spcPts val="0"/>
              </a:spcAft>
              <a:buClr>
                <a:schemeClr val="dk2"/>
              </a:buClr>
              <a:buSzPts val="1100"/>
              <a:buFont typeface="Arial"/>
              <a:buNone/>
            </a:pPr>
            <a:endParaRPr sz="1500">
              <a:solidFill>
                <a:schemeClr val="accent2"/>
              </a:solidFill>
            </a:endParaRPr>
          </a:p>
          <a:p>
            <a:pPr marL="457200" lvl="0" indent="-323850" algn="l" rtl="0">
              <a:spcBef>
                <a:spcPts val="0"/>
              </a:spcBef>
              <a:spcAft>
                <a:spcPts val="0"/>
              </a:spcAft>
              <a:buClr>
                <a:schemeClr val="accent2"/>
              </a:buClr>
              <a:buSzPts val="1500"/>
              <a:buChar char="●"/>
            </a:pPr>
            <a:r>
              <a:rPr lang="en" sz="1500">
                <a:solidFill>
                  <a:schemeClr val="accent2"/>
                </a:solidFill>
              </a:rPr>
              <a:t>No single model uniformly outperforms others across all classes; thus, the choice of model may depend on the specific clinical requirements and the prevalence of certain conditions in the target population.</a:t>
            </a:r>
            <a:endParaRPr sz="1500">
              <a:solidFill>
                <a:schemeClr val="accent2"/>
              </a:solidFill>
            </a:endParaRPr>
          </a:p>
          <a:p>
            <a:pPr marL="457200" lvl="0" indent="-323850" algn="l" rtl="0">
              <a:spcBef>
                <a:spcPts val="0"/>
              </a:spcBef>
              <a:spcAft>
                <a:spcPts val="0"/>
              </a:spcAft>
              <a:buClr>
                <a:schemeClr val="accent2"/>
              </a:buClr>
              <a:buSzPts val="1500"/>
              <a:buChar char="●"/>
            </a:pPr>
            <a:r>
              <a:rPr lang="en" sz="1500">
                <a:solidFill>
                  <a:schemeClr val="accent2"/>
                </a:solidFill>
              </a:rPr>
              <a:t>Ensemble methods that combine predictions from multiple models might be explored to leverage the strengths of individual models, potentially leading to better overall accuracy and robustness.</a:t>
            </a:r>
            <a:endParaRPr sz="1500">
              <a:solidFill>
                <a:schemeClr val="accent2"/>
              </a:solidFill>
            </a:endParaRPr>
          </a:p>
          <a:p>
            <a:pPr marL="457200" lvl="0" indent="0" algn="l" rtl="0">
              <a:spcBef>
                <a:spcPts val="0"/>
              </a:spcBef>
              <a:spcAft>
                <a:spcPts val="0"/>
              </a:spcAft>
              <a:buNone/>
            </a:pPr>
            <a:endParaRPr sz="1500">
              <a:solidFill>
                <a:schemeClr val="accent2"/>
              </a:solidFill>
            </a:endParaRPr>
          </a:p>
          <a:p>
            <a:pPr marL="0" lvl="0" indent="0" algn="l" rtl="0">
              <a:spcBef>
                <a:spcPts val="0"/>
              </a:spcBef>
              <a:spcAft>
                <a:spcPts val="1200"/>
              </a:spcAft>
              <a:buNone/>
            </a:pPr>
            <a:endParaRPr sz="1500">
              <a:solidFill>
                <a:schemeClr val="accent2"/>
              </a:solidFill>
            </a:endParaRPr>
          </a:p>
        </p:txBody>
      </p:sp>
      <p:pic>
        <p:nvPicPr>
          <p:cNvPr id="389" name="Google Shape;389;p48"/>
          <p:cNvPicPr preferRelativeResize="0"/>
          <p:nvPr/>
        </p:nvPicPr>
        <p:blipFill>
          <a:blip r:embed="rId3">
            <a:alphaModFix/>
          </a:blip>
          <a:stretch>
            <a:fillRect/>
          </a:stretch>
        </p:blipFill>
        <p:spPr>
          <a:xfrm>
            <a:off x="7759975" y="133350"/>
            <a:ext cx="1019124" cy="1019124"/>
          </a:xfrm>
          <a:prstGeom prst="rect">
            <a:avLst/>
          </a:prstGeom>
          <a:noFill/>
          <a:ln>
            <a:noFill/>
          </a:ln>
        </p:spPr>
      </p:pic>
      <p:sp>
        <p:nvSpPr>
          <p:cNvPr id="390" name="Google Shape;390;p4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87"/>
                                        </p:tgtEl>
                                        <p:attrNameLst>
                                          <p:attrName>style.visibility</p:attrName>
                                        </p:attrNameLst>
                                      </p:cBhvr>
                                      <p:to>
                                        <p:strVal val="visible"/>
                                      </p:to>
                                    </p:set>
                                    <p:anim calcmode="lin" valueType="num">
                                      <p:cBhvr additive="base">
                                        <p:cTn id="7" dur="1200"/>
                                        <p:tgtEl>
                                          <p:spTgt spid="387"/>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388">
                                            <p:txEl>
                                              <p:pRg st="0" end="0"/>
                                            </p:txEl>
                                          </p:spTgt>
                                        </p:tgtEl>
                                        <p:attrNameLst>
                                          <p:attrName>style.visibility</p:attrName>
                                        </p:attrNameLst>
                                      </p:cBhvr>
                                      <p:to>
                                        <p:strVal val="visible"/>
                                      </p:to>
                                    </p:set>
                                    <p:anim calcmode="lin" valueType="num">
                                      <p:cBhvr additive="base">
                                        <p:cTn id="11" dur="1200"/>
                                        <p:tgtEl>
                                          <p:spTgt spid="388">
                                            <p:txEl>
                                              <p:pRg st="0" end="0"/>
                                            </p:txEl>
                                          </p:spTgt>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8" fill="hold" nodeType="afterEffect">
                                  <p:stCondLst>
                                    <p:cond delay="0"/>
                                  </p:stCondLst>
                                  <p:childTnLst>
                                    <p:set>
                                      <p:cBhvr>
                                        <p:cTn id="14" dur="1" fill="hold">
                                          <p:stCondLst>
                                            <p:cond delay="0"/>
                                          </p:stCondLst>
                                        </p:cTn>
                                        <p:tgtEl>
                                          <p:spTgt spid="388">
                                            <p:txEl>
                                              <p:pRg st="1" end="1"/>
                                            </p:txEl>
                                          </p:spTgt>
                                        </p:tgtEl>
                                        <p:attrNameLst>
                                          <p:attrName>style.visibility</p:attrName>
                                        </p:attrNameLst>
                                      </p:cBhvr>
                                      <p:to>
                                        <p:strVal val="visible"/>
                                      </p:to>
                                    </p:set>
                                    <p:anim calcmode="lin" valueType="num">
                                      <p:cBhvr additive="base">
                                        <p:cTn id="15" dur="1200"/>
                                        <p:tgtEl>
                                          <p:spTgt spid="388">
                                            <p:txEl>
                                              <p:pRg st="1" end="1"/>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8" fill="hold" nodeType="afterEffect">
                                  <p:stCondLst>
                                    <p:cond delay="0"/>
                                  </p:stCondLst>
                                  <p:childTnLst>
                                    <p:set>
                                      <p:cBhvr>
                                        <p:cTn id="18" dur="1" fill="hold">
                                          <p:stCondLst>
                                            <p:cond delay="0"/>
                                          </p:stCondLst>
                                        </p:cTn>
                                        <p:tgtEl>
                                          <p:spTgt spid="388">
                                            <p:txEl>
                                              <p:pRg st="2" end="2"/>
                                            </p:txEl>
                                          </p:spTgt>
                                        </p:tgtEl>
                                        <p:attrNameLst>
                                          <p:attrName>style.visibility</p:attrName>
                                        </p:attrNameLst>
                                      </p:cBhvr>
                                      <p:to>
                                        <p:strVal val="visible"/>
                                      </p:to>
                                    </p:set>
                                    <p:anim calcmode="lin" valueType="num">
                                      <p:cBhvr additive="base">
                                        <p:cTn id="19" dur="1200"/>
                                        <p:tgtEl>
                                          <p:spTgt spid="388">
                                            <p:txEl>
                                              <p:pRg st="2" end="2"/>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8" fill="hold" nodeType="afterEffect">
                                  <p:stCondLst>
                                    <p:cond delay="0"/>
                                  </p:stCondLst>
                                  <p:childTnLst>
                                    <p:set>
                                      <p:cBhvr>
                                        <p:cTn id="22" dur="1" fill="hold">
                                          <p:stCondLst>
                                            <p:cond delay="0"/>
                                          </p:stCondLst>
                                        </p:cTn>
                                        <p:tgtEl>
                                          <p:spTgt spid="388">
                                            <p:txEl>
                                              <p:pRg st="3" end="3"/>
                                            </p:txEl>
                                          </p:spTgt>
                                        </p:tgtEl>
                                        <p:attrNameLst>
                                          <p:attrName>style.visibility</p:attrName>
                                        </p:attrNameLst>
                                      </p:cBhvr>
                                      <p:to>
                                        <p:strVal val="visible"/>
                                      </p:to>
                                    </p:set>
                                    <p:anim calcmode="lin" valueType="num">
                                      <p:cBhvr additive="base">
                                        <p:cTn id="23" dur="1200"/>
                                        <p:tgtEl>
                                          <p:spTgt spid="388">
                                            <p:txEl>
                                              <p:pRg st="3" end="3"/>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8" fill="hold" nodeType="afterEffect">
                                  <p:stCondLst>
                                    <p:cond delay="0"/>
                                  </p:stCondLst>
                                  <p:childTnLst>
                                    <p:set>
                                      <p:cBhvr>
                                        <p:cTn id="26" dur="1" fill="hold">
                                          <p:stCondLst>
                                            <p:cond delay="0"/>
                                          </p:stCondLst>
                                        </p:cTn>
                                        <p:tgtEl>
                                          <p:spTgt spid="388">
                                            <p:txEl>
                                              <p:pRg st="4" end="4"/>
                                            </p:txEl>
                                          </p:spTgt>
                                        </p:tgtEl>
                                        <p:attrNameLst>
                                          <p:attrName>style.visibility</p:attrName>
                                        </p:attrNameLst>
                                      </p:cBhvr>
                                      <p:to>
                                        <p:strVal val="visible"/>
                                      </p:to>
                                    </p:set>
                                    <p:anim calcmode="lin" valueType="num">
                                      <p:cBhvr additive="base">
                                        <p:cTn id="27" dur="1200"/>
                                        <p:tgtEl>
                                          <p:spTgt spid="388">
                                            <p:txEl>
                                              <p:pRg st="4" end="4"/>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8" fill="hold" nodeType="afterEffect">
                                  <p:stCondLst>
                                    <p:cond delay="0"/>
                                  </p:stCondLst>
                                  <p:childTnLst>
                                    <p:set>
                                      <p:cBhvr>
                                        <p:cTn id="30" dur="1" fill="hold">
                                          <p:stCondLst>
                                            <p:cond delay="0"/>
                                          </p:stCondLst>
                                        </p:cTn>
                                        <p:tgtEl>
                                          <p:spTgt spid="388">
                                            <p:txEl>
                                              <p:pRg st="5" end="5"/>
                                            </p:txEl>
                                          </p:spTgt>
                                        </p:tgtEl>
                                        <p:attrNameLst>
                                          <p:attrName>style.visibility</p:attrName>
                                        </p:attrNameLst>
                                      </p:cBhvr>
                                      <p:to>
                                        <p:strVal val="visible"/>
                                      </p:to>
                                    </p:set>
                                    <p:anim calcmode="lin" valueType="num">
                                      <p:cBhvr additive="base">
                                        <p:cTn id="31" dur="1200"/>
                                        <p:tgtEl>
                                          <p:spTgt spid="388">
                                            <p:txEl>
                                              <p:pRg st="5" end="5"/>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3" presetClass="entr" presetSubtype="16" fill="hold" nodeType="afterEffect">
                                  <p:stCondLst>
                                    <p:cond delay="0"/>
                                  </p:stCondLst>
                                  <p:childTnLst>
                                    <p:set>
                                      <p:cBhvr>
                                        <p:cTn id="34" dur="1" fill="hold">
                                          <p:stCondLst>
                                            <p:cond delay="0"/>
                                          </p:stCondLst>
                                        </p:cTn>
                                        <p:tgtEl>
                                          <p:spTgt spid="389"/>
                                        </p:tgtEl>
                                        <p:attrNameLst>
                                          <p:attrName>style.visibility</p:attrName>
                                        </p:attrNameLst>
                                      </p:cBhvr>
                                      <p:to>
                                        <p:strVal val="visible"/>
                                      </p:to>
                                    </p:set>
                                    <p:anim calcmode="lin" valueType="num">
                                      <p:cBhvr additive="base">
                                        <p:cTn id="35" dur="1200"/>
                                        <p:tgtEl>
                                          <p:spTgt spid="389"/>
                                        </p:tgtEl>
                                        <p:attrNameLst>
                                          <p:attrName>ppt_w</p:attrName>
                                        </p:attrNameLst>
                                      </p:cBhvr>
                                      <p:tavLst>
                                        <p:tav tm="0">
                                          <p:val>
                                            <p:strVal val="0"/>
                                          </p:val>
                                        </p:tav>
                                        <p:tav tm="100000">
                                          <p:val>
                                            <p:strVal val="#ppt_w"/>
                                          </p:val>
                                        </p:tav>
                                      </p:tavLst>
                                    </p:anim>
                                    <p:anim calcmode="lin" valueType="num">
                                      <p:cBhvr additive="base">
                                        <p:cTn id="36" dur="1200"/>
                                        <p:tgtEl>
                                          <p:spTgt spid="38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396" name="Google Shape;396;p49"/>
          <p:cNvSpPr txBox="1">
            <a:spLocks noGrp="1"/>
          </p:cNvSpPr>
          <p:nvPr>
            <p:ph type="body" idx="1"/>
          </p:nvPr>
        </p:nvSpPr>
        <p:spPr>
          <a:xfrm>
            <a:off x="346050" y="13671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n" sz="1300">
                <a:solidFill>
                  <a:schemeClr val="dk1"/>
                </a:solidFill>
              </a:rPr>
              <a:t>Our comparative analysis of six models on the KVASIR dataset for gastrointestinal disease prediction has yielded important insights:</a:t>
            </a:r>
            <a:endParaRPr sz="1300">
              <a:solidFill>
                <a:schemeClr val="dk1"/>
              </a:solidFill>
            </a:endParaRPr>
          </a:p>
          <a:p>
            <a:pPr marL="0" lvl="0" indent="0" algn="l" rtl="0">
              <a:spcBef>
                <a:spcPts val="0"/>
              </a:spcBef>
              <a:spcAft>
                <a:spcPts val="0"/>
              </a:spcAft>
              <a:buClr>
                <a:schemeClr val="dk2"/>
              </a:buClr>
              <a:buSzPts val="1100"/>
              <a:buFont typeface="Arial"/>
              <a:buNone/>
            </a:pP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Misclassifications occurred mostly between classes with similar visual characteristics, suggesting a need for improved feature extraction methods.</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Some models have exhibited strength in some classes</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Overall, no single model outperformed the others across all disease classes. The choice of the model should be informed by the specific clinical needs and the prevalence of diseases in the patient population.</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The findings advocate for the potential of using machine learning as a support tool in gastroenterology, promising enhancements in diagnosis accuracy and patient care.</a:t>
            </a:r>
            <a:endParaRPr sz="1300">
              <a:solidFill>
                <a:schemeClr val="dk1"/>
              </a:solidFill>
            </a:endParaRPr>
          </a:p>
          <a:p>
            <a:pPr marL="0" lvl="0" indent="0" algn="l" rtl="0">
              <a:spcBef>
                <a:spcPts val="0"/>
              </a:spcBef>
              <a:spcAft>
                <a:spcPts val="1200"/>
              </a:spcAft>
              <a:buNone/>
            </a:pPr>
            <a:endParaRPr sz="1900">
              <a:solidFill>
                <a:schemeClr val="dk1"/>
              </a:solidFill>
            </a:endParaRPr>
          </a:p>
        </p:txBody>
      </p:sp>
      <p:pic>
        <p:nvPicPr>
          <p:cNvPr id="397" name="Google Shape;397;p49"/>
          <p:cNvPicPr preferRelativeResize="0"/>
          <p:nvPr/>
        </p:nvPicPr>
        <p:blipFill>
          <a:blip r:embed="rId3">
            <a:alphaModFix/>
          </a:blip>
          <a:stretch>
            <a:fillRect/>
          </a:stretch>
        </p:blipFill>
        <p:spPr>
          <a:xfrm>
            <a:off x="7584225" y="54400"/>
            <a:ext cx="1014025" cy="1014025"/>
          </a:xfrm>
          <a:prstGeom prst="rect">
            <a:avLst/>
          </a:prstGeom>
          <a:noFill/>
          <a:ln>
            <a:noFill/>
          </a:ln>
        </p:spPr>
      </p:pic>
      <p:sp>
        <p:nvSpPr>
          <p:cNvPr id="398" name="Google Shape;398;p4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200"/>
                                        <p:tgtEl>
                                          <p:spTgt spid="395"/>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396">
                                            <p:txEl>
                                              <p:pRg st="0" end="0"/>
                                            </p:txEl>
                                          </p:spTgt>
                                        </p:tgtEl>
                                        <p:attrNameLst>
                                          <p:attrName>style.visibility</p:attrName>
                                        </p:attrNameLst>
                                      </p:cBhvr>
                                      <p:to>
                                        <p:strVal val="visible"/>
                                      </p:to>
                                    </p:set>
                                    <p:anim calcmode="lin" valueType="num">
                                      <p:cBhvr additive="base">
                                        <p:cTn id="11" dur="1200"/>
                                        <p:tgtEl>
                                          <p:spTgt spid="396">
                                            <p:txEl>
                                              <p:pRg st="0" end="0"/>
                                            </p:txEl>
                                          </p:spTgt>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8" fill="hold" nodeType="afterEffect">
                                  <p:stCondLst>
                                    <p:cond delay="0"/>
                                  </p:stCondLst>
                                  <p:childTnLst>
                                    <p:set>
                                      <p:cBhvr>
                                        <p:cTn id="14" dur="1" fill="hold">
                                          <p:stCondLst>
                                            <p:cond delay="0"/>
                                          </p:stCondLst>
                                        </p:cTn>
                                        <p:tgtEl>
                                          <p:spTgt spid="396">
                                            <p:txEl>
                                              <p:pRg st="1" end="1"/>
                                            </p:txEl>
                                          </p:spTgt>
                                        </p:tgtEl>
                                        <p:attrNameLst>
                                          <p:attrName>style.visibility</p:attrName>
                                        </p:attrNameLst>
                                      </p:cBhvr>
                                      <p:to>
                                        <p:strVal val="visible"/>
                                      </p:to>
                                    </p:set>
                                    <p:anim calcmode="lin" valueType="num">
                                      <p:cBhvr additive="base">
                                        <p:cTn id="15" dur="1200"/>
                                        <p:tgtEl>
                                          <p:spTgt spid="396">
                                            <p:txEl>
                                              <p:pRg st="1" end="1"/>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8" fill="hold" nodeType="afterEffect">
                                  <p:stCondLst>
                                    <p:cond delay="0"/>
                                  </p:stCondLst>
                                  <p:childTnLst>
                                    <p:set>
                                      <p:cBhvr>
                                        <p:cTn id="18" dur="1" fill="hold">
                                          <p:stCondLst>
                                            <p:cond delay="0"/>
                                          </p:stCondLst>
                                        </p:cTn>
                                        <p:tgtEl>
                                          <p:spTgt spid="396">
                                            <p:txEl>
                                              <p:pRg st="2" end="2"/>
                                            </p:txEl>
                                          </p:spTgt>
                                        </p:tgtEl>
                                        <p:attrNameLst>
                                          <p:attrName>style.visibility</p:attrName>
                                        </p:attrNameLst>
                                      </p:cBhvr>
                                      <p:to>
                                        <p:strVal val="visible"/>
                                      </p:to>
                                    </p:set>
                                    <p:anim calcmode="lin" valueType="num">
                                      <p:cBhvr additive="base">
                                        <p:cTn id="19" dur="1200"/>
                                        <p:tgtEl>
                                          <p:spTgt spid="396">
                                            <p:txEl>
                                              <p:pRg st="2" end="2"/>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8" fill="hold" nodeType="afterEffect">
                                  <p:stCondLst>
                                    <p:cond delay="0"/>
                                  </p:stCondLst>
                                  <p:childTnLst>
                                    <p:set>
                                      <p:cBhvr>
                                        <p:cTn id="22" dur="1" fill="hold">
                                          <p:stCondLst>
                                            <p:cond delay="0"/>
                                          </p:stCondLst>
                                        </p:cTn>
                                        <p:tgtEl>
                                          <p:spTgt spid="396">
                                            <p:txEl>
                                              <p:pRg st="3" end="3"/>
                                            </p:txEl>
                                          </p:spTgt>
                                        </p:tgtEl>
                                        <p:attrNameLst>
                                          <p:attrName>style.visibility</p:attrName>
                                        </p:attrNameLst>
                                      </p:cBhvr>
                                      <p:to>
                                        <p:strVal val="visible"/>
                                      </p:to>
                                    </p:set>
                                    <p:anim calcmode="lin" valueType="num">
                                      <p:cBhvr additive="base">
                                        <p:cTn id="23" dur="1200"/>
                                        <p:tgtEl>
                                          <p:spTgt spid="396">
                                            <p:txEl>
                                              <p:pRg st="3" end="3"/>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8" fill="hold" nodeType="afterEffect">
                                  <p:stCondLst>
                                    <p:cond delay="0"/>
                                  </p:stCondLst>
                                  <p:childTnLst>
                                    <p:set>
                                      <p:cBhvr>
                                        <p:cTn id="26" dur="1" fill="hold">
                                          <p:stCondLst>
                                            <p:cond delay="0"/>
                                          </p:stCondLst>
                                        </p:cTn>
                                        <p:tgtEl>
                                          <p:spTgt spid="396">
                                            <p:txEl>
                                              <p:pRg st="4" end="4"/>
                                            </p:txEl>
                                          </p:spTgt>
                                        </p:tgtEl>
                                        <p:attrNameLst>
                                          <p:attrName>style.visibility</p:attrName>
                                        </p:attrNameLst>
                                      </p:cBhvr>
                                      <p:to>
                                        <p:strVal val="visible"/>
                                      </p:to>
                                    </p:set>
                                    <p:anim calcmode="lin" valueType="num">
                                      <p:cBhvr additive="base">
                                        <p:cTn id="27" dur="1200"/>
                                        <p:tgtEl>
                                          <p:spTgt spid="396">
                                            <p:txEl>
                                              <p:pRg st="4" end="4"/>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8" fill="hold" nodeType="afterEffect">
                                  <p:stCondLst>
                                    <p:cond delay="0"/>
                                  </p:stCondLst>
                                  <p:childTnLst>
                                    <p:set>
                                      <p:cBhvr>
                                        <p:cTn id="30" dur="1" fill="hold">
                                          <p:stCondLst>
                                            <p:cond delay="0"/>
                                          </p:stCondLst>
                                        </p:cTn>
                                        <p:tgtEl>
                                          <p:spTgt spid="396">
                                            <p:txEl>
                                              <p:pRg st="5" end="5"/>
                                            </p:txEl>
                                          </p:spTgt>
                                        </p:tgtEl>
                                        <p:attrNameLst>
                                          <p:attrName>style.visibility</p:attrName>
                                        </p:attrNameLst>
                                      </p:cBhvr>
                                      <p:to>
                                        <p:strVal val="visible"/>
                                      </p:to>
                                    </p:set>
                                    <p:anim calcmode="lin" valueType="num">
                                      <p:cBhvr additive="base">
                                        <p:cTn id="31" dur="1200"/>
                                        <p:tgtEl>
                                          <p:spTgt spid="396">
                                            <p:txEl>
                                              <p:pRg st="5" end="5"/>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8" fill="hold" nodeType="afterEffect">
                                  <p:stCondLst>
                                    <p:cond delay="0"/>
                                  </p:stCondLst>
                                  <p:childTnLst>
                                    <p:set>
                                      <p:cBhvr>
                                        <p:cTn id="34" dur="1" fill="hold">
                                          <p:stCondLst>
                                            <p:cond delay="0"/>
                                          </p:stCondLst>
                                        </p:cTn>
                                        <p:tgtEl>
                                          <p:spTgt spid="396">
                                            <p:txEl>
                                              <p:pRg st="6" end="6"/>
                                            </p:txEl>
                                          </p:spTgt>
                                        </p:tgtEl>
                                        <p:attrNameLst>
                                          <p:attrName>style.visibility</p:attrName>
                                        </p:attrNameLst>
                                      </p:cBhvr>
                                      <p:to>
                                        <p:strVal val="visible"/>
                                      </p:to>
                                    </p:set>
                                    <p:anim calcmode="lin" valueType="num">
                                      <p:cBhvr additive="base">
                                        <p:cTn id="35" dur="1200"/>
                                        <p:tgtEl>
                                          <p:spTgt spid="396">
                                            <p:txEl>
                                              <p:pRg st="6" end="6"/>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3" presetClass="entr" presetSubtype="16" fill="hold" nodeType="afterEffect">
                                  <p:stCondLst>
                                    <p:cond delay="0"/>
                                  </p:stCondLst>
                                  <p:childTnLst>
                                    <p:set>
                                      <p:cBhvr>
                                        <p:cTn id="38" dur="1" fill="hold">
                                          <p:stCondLst>
                                            <p:cond delay="0"/>
                                          </p:stCondLst>
                                        </p:cTn>
                                        <p:tgtEl>
                                          <p:spTgt spid="397"/>
                                        </p:tgtEl>
                                        <p:attrNameLst>
                                          <p:attrName>style.visibility</p:attrName>
                                        </p:attrNameLst>
                                      </p:cBhvr>
                                      <p:to>
                                        <p:strVal val="visible"/>
                                      </p:to>
                                    </p:set>
                                    <p:anim calcmode="lin" valueType="num">
                                      <p:cBhvr additive="base">
                                        <p:cTn id="39" dur="1200"/>
                                        <p:tgtEl>
                                          <p:spTgt spid="397"/>
                                        </p:tgtEl>
                                        <p:attrNameLst>
                                          <p:attrName>ppt_w</p:attrName>
                                        </p:attrNameLst>
                                      </p:cBhvr>
                                      <p:tavLst>
                                        <p:tav tm="0">
                                          <p:val>
                                            <p:strVal val="0"/>
                                          </p:val>
                                        </p:tav>
                                        <p:tav tm="100000">
                                          <p:val>
                                            <p:strVal val="#ppt_w"/>
                                          </p:val>
                                        </p:tav>
                                      </p:tavLst>
                                    </p:anim>
                                    <p:anim calcmode="lin" valueType="num">
                                      <p:cBhvr additive="base">
                                        <p:cTn id="40" dur="1200"/>
                                        <p:tgtEl>
                                          <p:spTgt spid="39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311700" y="31445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404" name="Google Shape;404;p50"/>
          <p:cNvSpPr txBox="1">
            <a:spLocks noGrp="1"/>
          </p:cNvSpPr>
          <p:nvPr>
            <p:ph type="body" idx="1"/>
          </p:nvPr>
        </p:nvSpPr>
        <p:spPr>
          <a:xfrm>
            <a:off x="234413" y="12842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100">
                <a:solidFill>
                  <a:schemeClr val="accent2"/>
                </a:solidFill>
                <a:latin typeface="Source Sans Pro"/>
                <a:ea typeface="Source Sans Pro"/>
                <a:cs typeface="Source Sans Pro"/>
                <a:sym typeface="Source Sans Pro"/>
              </a:rPr>
              <a:t>[1] Guo, Han, et al. “Improving Image Classification of Gastrointestinal Endoscopy Using Curriculum Self-Supervised Learning.” Scientific Reports, vol. 14, no. 1, 13 Mar. 2024, p. 6100, www.nature.com/articles/s41598-024-53955-8), https://doi.org/10.1038/s41598-024-53955-8. Accessed 30 Mar. 2024.</a:t>
            </a:r>
            <a:endParaRPr sz="1100">
              <a:solidFill>
                <a:schemeClr val="accent2"/>
              </a:solidFill>
              <a:latin typeface="Source Sans Pro"/>
              <a:ea typeface="Source Sans Pro"/>
              <a:cs typeface="Source Sans Pro"/>
              <a:sym typeface="Source Sans Pro"/>
            </a:endParaRPr>
          </a:p>
          <a:p>
            <a:pPr marL="0" lvl="0" indent="0" algn="l" rtl="0">
              <a:spcBef>
                <a:spcPts val="1200"/>
              </a:spcBef>
              <a:spcAft>
                <a:spcPts val="0"/>
              </a:spcAft>
              <a:buClr>
                <a:schemeClr val="dk2"/>
              </a:buClr>
              <a:buSzPts val="1100"/>
              <a:buFont typeface="Arial"/>
              <a:buNone/>
            </a:pPr>
            <a:r>
              <a:rPr lang="en" sz="1100">
                <a:solidFill>
                  <a:schemeClr val="accent2"/>
                </a:solidFill>
                <a:latin typeface="Source Sans Pro"/>
                <a:ea typeface="Source Sans Pro"/>
                <a:cs typeface="Source Sans Pro"/>
                <a:sym typeface="Source Sans Pro"/>
              </a:rPr>
              <a:t>[2] Haile, Melaku Bitew, et al. “Detection and Classification of Gastrointestinal Disease Using Convolutional Neural Network and SVM.” Cogent Engineering, vol. 9, no. 1, 6 June 2022, https://doi.org/10.1080/23311916.2022.2084878.</a:t>
            </a:r>
            <a:endParaRPr sz="1100">
              <a:solidFill>
                <a:schemeClr val="accent2"/>
              </a:solidFill>
              <a:latin typeface="Source Sans Pro"/>
              <a:ea typeface="Source Sans Pro"/>
              <a:cs typeface="Source Sans Pro"/>
              <a:sym typeface="Source Sans Pro"/>
            </a:endParaRPr>
          </a:p>
          <a:p>
            <a:pPr marL="0" lvl="0" indent="0" algn="l" rtl="0">
              <a:spcBef>
                <a:spcPts val="1200"/>
              </a:spcBef>
              <a:spcAft>
                <a:spcPts val="0"/>
              </a:spcAft>
              <a:buClr>
                <a:schemeClr val="dk2"/>
              </a:buClr>
              <a:buSzPts val="1100"/>
              <a:buFont typeface="Arial"/>
              <a:buNone/>
            </a:pPr>
            <a:r>
              <a:rPr lang="en" sz="1100">
                <a:solidFill>
                  <a:schemeClr val="accent2"/>
                </a:solidFill>
                <a:latin typeface="Source Sans Pro"/>
                <a:ea typeface="Source Sans Pro"/>
                <a:cs typeface="Source Sans Pro"/>
                <a:sym typeface="Source Sans Pro"/>
              </a:rPr>
              <a:t>[3] “Kvasir Dataset.” Www.kaggle.com, www.kaggle.com/datasets/meetnagadia/kvasir-dataset. Accessed 13 Mar. 2024.</a:t>
            </a:r>
            <a:endParaRPr sz="1100">
              <a:solidFill>
                <a:schemeClr val="accent2"/>
              </a:solidFill>
              <a:latin typeface="Source Sans Pro"/>
              <a:ea typeface="Source Sans Pro"/>
              <a:cs typeface="Source Sans Pro"/>
              <a:sym typeface="Source Sans Pro"/>
            </a:endParaRPr>
          </a:p>
          <a:p>
            <a:pPr marL="0" lvl="0" indent="0" algn="l" rtl="0">
              <a:spcBef>
                <a:spcPts val="1200"/>
              </a:spcBef>
              <a:spcAft>
                <a:spcPts val="0"/>
              </a:spcAft>
              <a:buClr>
                <a:schemeClr val="dk2"/>
              </a:buClr>
              <a:buSzPts val="1100"/>
              <a:buFont typeface="Arial"/>
              <a:buNone/>
            </a:pPr>
            <a:r>
              <a:rPr lang="en" sz="1100">
                <a:solidFill>
                  <a:schemeClr val="accent2"/>
                </a:solidFill>
                <a:latin typeface="Source Sans Pro"/>
                <a:ea typeface="Source Sans Pro"/>
                <a:cs typeface="Source Sans Pro"/>
                <a:sym typeface="Source Sans Pro"/>
              </a:rPr>
              <a:t>[4] Lonseko, Zenebe Markos, et al. “Gastrointestinal Disease Classification in Endoscopic Images Using Attention-Guided Convolutional Neural Networks.” Applied Sciences, vol. 11, no. 23, 1 Jan. 2021, p. 11136, www.mdpi.com/2076-3417/11/23/11136, https://doi.org/10.3390/app112311136. Accessed 30 Mar. 2024.</a:t>
            </a:r>
            <a:endParaRPr sz="1100">
              <a:solidFill>
                <a:schemeClr val="accent2"/>
              </a:solidFill>
              <a:latin typeface="Source Sans Pro"/>
              <a:ea typeface="Source Sans Pro"/>
              <a:cs typeface="Source Sans Pro"/>
              <a:sym typeface="Source Sans Pro"/>
            </a:endParaRPr>
          </a:p>
          <a:p>
            <a:pPr marL="0" lvl="0" indent="0" algn="l" rtl="0">
              <a:spcBef>
                <a:spcPts val="1200"/>
              </a:spcBef>
              <a:spcAft>
                <a:spcPts val="0"/>
              </a:spcAft>
              <a:buClr>
                <a:schemeClr val="dk2"/>
              </a:buClr>
              <a:buSzPts val="1100"/>
              <a:buFont typeface="Arial"/>
              <a:buNone/>
            </a:pPr>
            <a:r>
              <a:rPr lang="en" sz="1100">
                <a:solidFill>
                  <a:schemeClr val="accent2"/>
                </a:solidFill>
                <a:latin typeface="Source Sans Pro"/>
                <a:ea typeface="Source Sans Pro"/>
                <a:cs typeface="Source Sans Pro"/>
                <a:sym typeface="Source Sans Pro"/>
              </a:rPr>
              <a:t>[5] Nouman Noor, Muhammad, et al. “Efficient Gastrointestinal Disease Classification Using Pretrained Deep Convolutional Neural Network.” Electronics, vol. 12, no. 7, 1 Jan. 2023, p. 1557, www.mdpi.com/2079-9292/12/7/1557, https://doi.org/10.3390/electronics12071557.</a:t>
            </a:r>
            <a:endParaRPr sz="1100">
              <a:solidFill>
                <a:schemeClr val="accent2"/>
              </a:solidFill>
              <a:latin typeface="Source Sans Pro"/>
              <a:ea typeface="Source Sans Pro"/>
              <a:cs typeface="Source Sans Pro"/>
              <a:sym typeface="Source Sans Pro"/>
            </a:endParaRPr>
          </a:p>
          <a:p>
            <a:pPr marL="0" lvl="0" indent="0" algn="l" rtl="0">
              <a:spcBef>
                <a:spcPts val="1200"/>
              </a:spcBef>
              <a:spcAft>
                <a:spcPts val="1200"/>
              </a:spcAft>
              <a:buNone/>
            </a:pPr>
            <a:endParaRPr sz="1100">
              <a:solidFill>
                <a:schemeClr val="accent2"/>
              </a:solidFill>
              <a:latin typeface="Source Sans Pro"/>
              <a:ea typeface="Source Sans Pro"/>
              <a:cs typeface="Source Sans Pro"/>
              <a:sym typeface="Source Sans Pro"/>
            </a:endParaRPr>
          </a:p>
        </p:txBody>
      </p:sp>
      <p:pic>
        <p:nvPicPr>
          <p:cNvPr id="405" name="Google Shape;405;p50"/>
          <p:cNvPicPr preferRelativeResize="0"/>
          <p:nvPr/>
        </p:nvPicPr>
        <p:blipFill>
          <a:blip r:embed="rId3">
            <a:alphaModFix/>
          </a:blip>
          <a:stretch>
            <a:fillRect/>
          </a:stretch>
        </p:blipFill>
        <p:spPr>
          <a:xfrm>
            <a:off x="8221200" y="214625"/>
            <a:ext cx="533827" cy="538076"/>
          </a:xfrm>
          <a:prstGeom prst="rect">
            <a:avLst/>
          </a:prstGeom>
          <a:noFill/>
          <a:ln>
            <a:noFill/>
          </a:ln>
        </p:spPr>
      </p:pic>
      <p:sp>
        <p:nvSpPr>
          <p:cNvPr id="406" name="Google Shape;406;p5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03"/>
                                        </p:tgtEl>
                                        <p:attrNameLst>
                                          <p:attrName>style.visibility</p:attrName>
                                        </p:attrNameLst>
                                      </p:cBhvr>
                                      <p:to>
                                        <p:strVal val="visible"/>
                                      </p:to>
                                    </p:set>
                                    <p:anim calcmode="lin" valueType="num">
                                      <p:cBhvr additive="base">
                                        <p:cTn id="7" dur="1200"/>
                                        <p:tgtEl>
                                          <p:spTgt spid="403"/>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404">
                                            <p:txEl>
                                              <p:pRg st="0" end="0"/>
                                            </p:txEl>
                                          </p:spTgt>
                                        </p:tgtEl>
                                        <p:attrNameLst>
                                          <p:attrName>style.visibility</p:attrName>
                                        </p:attrNameLst>
                                      </p:cBhvr>
                                      <p:to>
                                        <p:strVal val="visible"/>
                                      </p:to>
                                    </p:set>
                                    <p:anim calcmode="lin" valueType="num">
                                      <p:cBhvr additive="base">
                                        <p:cTn id="11" dur="1200"/>
                                        <p:tgtEl>
                                          <p:spTgt spid="404">
                                            <p:txEl>
                                              <p:pRg st="0" end="0"/>
                                            </p:txEl>
                                          </p:spTgt>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8" fill="hold" nodeType="afterEffect">
                                  <p:stCondLst>
                                    <p:cond delay="0"/>
                                  </p:stCondLst>
                                  <p:childTnLst>
                                    <p:set>
                                      <p:cBhvr>
                                        <p:cTn id="14" dur="1" fill="hold">
                                          <p:stCondLst>
                                            <p:cond delay="0"/>
                                          </p:stCondLst>
                                        </p:cTn>
                                        <p:tgtEl>
                                          <p:spTgt spid="404">
                                            <p:txEl>
                                              <p:pRg st="1" end="1"/>
                                            </p:txEl>
                                          </p:spTgt>
                                        </p:tgtEl>
                                        <p:attrNameLst>
                                          <p:attrName>style.visibility</p:attrName>
                                        </p:attrNameLst>
                                      </p:cBhvr>
                                      <p:to>
                                        <p:strVal val="visible"/>
                                      </p:to>
                                    </p:set>
                                    <p:anim calcmode="lin" valueType="num">
                                      <p:cBhvr additive="base">
                                        <p:cTn id="15" dur="1200"/>
                                        <p:tgtEl>
                                          <p:spTgt spid="404">
                                            <p:txEl>
                                              <p:pRg st="1" end="1"/>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8" fill="hold" nodeType="afterEffect">
                                  <p:stCondLst>
                                    <p:cond delay="0"/>
                                  </p:stCondLst>
                                  <p:childTnLst>
                                    <p:set>
                                      <p:cBhvr>
                                        <p:cTn id="18" dur="1" fill="hold">
                                          <p:stCondLst>
                                            <p:cond delay="0"/>
                                          </p:stCondLst>
                                        </p:cTn>
                                        <p:tgtEl>
                                          <p:spTgt spid="404">
                                            <p:txEl>
                                              <p:pRg st="2" end="2"/>
                                            </p:txEl>
                                          </p:spTgt>
                                        </p:tgtEl>
                                        <p:attrNameLst>
                                          <p:attrName>style.visibility</p:attrName>
                                        </p:attrNameLst>
                                      </p:cBhvr>
                                      <p:to>
                                        <p:strVal val="visible"/>
                                      </p:to>
                                    </p:set>
                                    <p:anim calcmode="lin" valueType="num">
                                      <p:cBhvr additive="base">
                                        <p:cTn id="19" dur="1200"/>
                                        <p:tgtEl>
                                          <p:spTgt spid="404">
                                            <p:txEl>
                                              <p:pRg st="2" end="2"/>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8" fill="hold" nodeType="afterEffect">
                                  <p:stCondLst>
                                    <p:cond delay="0"/>
                                  </p:stCondLst>
                                  <p:childTnLst>
                                    <p:set>
                                      <p:cBhvr>
                                        <p:cTn id="22" dur="1" fill="hold">
                                          <p:stCondLst>
                                            <p:cond delay="0"/>
                                          </p:stCondLst>
                                        </p:cTn>
                                        <p:tgtEl>
                                          <p:spTgt spid="404">
                                            <p:txEl>
                                              <p:pRg st="3" end="3"/>
                                            </p:txEl>
                                          </p:spTgt>
                                        </p:tgtEl>
                                        <p:attrNameLst>
                                          <p:attrName>style.visibility</p:attrName>
                                        </p:attrNameLst>
                                      </p:cBhvr>
                                      <p:to>
                                        <p:strVal val="visible"/>
                                      </p:to>
                                    </p:set>
                                    <p:anim calcmode="lin" valueType="num">
                                      <p:cBhvr additive="base">
                                        <p:cTn id="23" dur="1200"/>
                                        <p:tgtEl>
                                          <p:spTgt spid="404">
                                            <p:txEl>
                                              <p:pRg st="3" end="3"/>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8" fill="hold" nodeType="afterEffect">
                                  <p:stCondLst>
                                    <p:cond delay="0"/>
                                  </p:stCondLst>
                                  <p:childTnLst>
                                    <p:set>
                                      <p:cBhvr>
                                        <p:cTn id="26" dur="1" fill="hold">
                                          <p:stCondLst>
                                            <p:cond delay="0"/>
                                          </p:stCondLst>
                                        </p:cTn>
                                        <p:tgtEl>
                                          <p:spTgt spid="404">
                                            <p:txEl>
                                              <p:pRg st="4" end="4"/>
                                            </p:txEl>
                                          </p:spTgt>
                                        </p:tgtEl>
                                        <p:attrNameLst>
                                          <p:attrName>style.visibility</p:attrName>
                                        </p:attrNameLst>
                                      </p:cBhvr>
                                      <p:to>
                                        <p:strVal val="visible"/>
                                      </p:to>
                                    </p:set>
                                    <p:anim calcmode="lin" valueType="num">
                                      <p:cBhvr additive="base">
                                        <p:cTn id="27" dur="1200"/>
                                        <p:tgtEl>
                                          <p:spTgt spid="404">
                                            <p:txEl>
                                              <p:pRg st="4" end="4"/>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8" fill="hold" nodeType="afterEffect">
                                  <p:stCondLst>
                                    <p:cond delay="0"/>
                                  </p:stCondLst>
                                  <p:childTnLst>
                                    <p:set>
                                      <p:cBhvr>
                                        <p:cTn id="30" dur="1" fill="hold">
                                          <p:stCondLst>
                                            <p:cond delay="0"/>
                                          </p:stCondLst>
                                        </p:cTn>
                                        <p:tgtEl>
                                          <p:spTgt spid="404">
                                            <p:txEl>
                                              <p:pRg st="5" end="5"/>
                                            </p:txEl>
                                          </p:spTgt>
                                        </p:tgtEl>
                                        <p:attrNameLst>
                                          <p:attrName>style.visibility</p:attrName>
                                        </p:attrNameLst>
                                      </p:cBhvr>
                                      <p:to>
                                        <p:strVal val="visible"/>
                                      </p:to>
                                    </p:set>
                                    <p:anim calcmode="lin" valueType="num">
                                      <p:cBhvr additive="base">
                                        <p:cTn id="31" dur="1200"/>
                                        <p:tgtEl>
                                          <p:spTgt spid="404">
                                            <p:txEl>
                                              <p:pRg st="5" end="5"/>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10" presetClass="entr" presetSubtype="0" fill="hold" nodeType="afterEffect">
                                  <p:stCondLst>
                                    <p:cond delay="0"/>
                                  </p:stCondLst>
                                  <p:childTnLst>
                                    <p:set>
                                      <p:cBhvr>
                                        <p:cTn id="34" dur="1" fill="hold">
                                          <p:stCondLst>
                                            <p:cond delay="0"/>
                                          </p:stCondLst>
                                        </p:cTn>
                                        <p:tgtEl>
                                          <p:spTgt spid="405"/>
                                        </p:tgtEl>
                                        <p:attrNameLst>
                                          <p:attrName>style.visibility</p:attrName>
                                        </p:attrNameLst>
                                      </p:cBhvr>
                                      <p:to>
                                        <p:strVal val="visible"/>
                                      </p:to>
                                    </p:set>
                                    <p:animEffect transition="in" filter="fade">
                                      <p:cBhvr>
                                        <p:cTn id="35" dur="1200"/>
                                        <p:tgtEl>
                                          <p:spTgt spid="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4"/>
          <p:cNvSpPr txBox="1">
            <a:spLocks noGrp="1"/>
          </p:cNvSpPr>
          <p:nvPr>
            <p:ph type="title"/>
          </p:nvPr>
        </p:nvSpPr>
        <p:spPr>
          <a:xfrm>
            <a:off x="311700" y="1382500"/>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THANK YOU!</a:t>
            </a:r>
            <a:endParaRPr sz="7200"/>
          </a:p>
        </p:txBody>
      </p:sp>
      <p:pic>
        <p:nvPicPr>
          <p:cNvPr id="433" name="Google Shape;433;p54"/>
          <p:cNvPicPr preferRelativeResize="0"/>
          <p:nvPr/>
        </p:nvPicPr>
        <p:blipFill>
          <a:blip r:embed="rId3">
            <a:alphaModFix/>
          </a:blip>
          <a:stretch>
            <a:fillRect/>
          </a:stretch>
        </p:blipFill>
        <p:spPr>
          <a:xfrm>
            <a:off x="3899575" y="3480175"/>
            <a:ext cx="1344825" cy="1344825"/>
          </a:xfrm>
          <a:prstGeom prst="rect">
            <a:avLst/>
          </a:prstGeom>
          <a:noFill/>
          <a:ln>
            <a:noFill/>
          </a:ln>
        </p:spPr>
      </p:pic>
      <p:sp>
        <p:nvSpPr>
          <p:cNvPr id="434" name="Google Shape;434;p5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200"/>
                                        <p:tgtEl>
                                          <p:spTgt spid="432"/>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433"/>
                                        </p:tgtEl>
                                        <p:attrNameLst>
                                          <p:attrName>style.visibility</p:attrName>
                                        </p:attrNameLst>
                                      </p:cBhvr>
                                      <p:to>
                                        <p:strVal val="visible"/>
                                      </p:to>
                                    </p:set>
                                    <p:animEffect transition="in" filter="fade">
                                      <p:cBhvr>
                                        <p:cTn id="11" dur="12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Diseases</a:t>
            </a:r>
            <a:endParaRPr/>
          </a:p>
        </p:txBody>
      </p:sp>
      <p:sp>
        <p:nvSpPr>
          <p:cNvPr id="92" name="Google Shape;92;p16"/>
          <p:cNvSpPr txBox="1">
            <a:spLocks noGrp="1"/>
          </p:cNvSpPr>
          <p:nvPr>
            <p:ph type="body" idx="1"/>
          </p:nvPr>
        </p:nvSpPr>
        <p:spPr>
          <a:xfrm>
            <a:off x="311700" y="3370975"/>
            <a:ext cx="8520600" cy="15756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accent2"/>
              </a:buClr>
              <a:buSzPts val="1200"/>
              <a:buChar char="➔"/>
            </a:pPr>
            <a:r>
              <a:rPr lang="en" sz="1200" b="1">
                <a:solidFill>
                  <a:schemeClr val="accent2"/>
                </a:solidFill>
              </a:rPr>
              <a:t>Normal-pylorus: </a:t>
            </a:r>
            <a:r>
              <a:rPr lang="en" sz="1200">
                <a:solidFill>
                  <a:schemeClr val="accent2"/>
                </a:solidFill>
              </a:rPr>
              <a:t>Images of a healthy pylorus, the muscular valve connecting the stomach to the small intestine.</a:t>
            </a:r>
            <a:endParaRPr sz="1200">
              <a:solidFill>
                <a:schemeClr val="accent2"/>
              </a:solidFill>
            </a:endParaRPr>
          </a:p>
          <a:p>
            <a:pPr marL="457200" lvl="0" indent="-304800" algn="l" rtl="0">
              <a:lnSpc>
                <a:spcPct val="150000"/>
              </a:lnSpc>
              <a:spcBef>
                <a:spcPts val="0"/>
              </a:spcBef>
              <a:spcAft>
                <a:spcPts val="0"/>
              </a:spcAft>
              <a:buClr>
                <a:schemeClr val="accent2"/>
              </a:buClr>
              <a:buSzPts val="1200"/>
              <a:buChar char="➔"/>
            </a:pPr>
            <a:r>
              <a:rPr lang="en" sz="1200" b="1">
                <a:solidFill>
                  <a:schemeClr val="accent2"/>
                </a:solidFill>
              </a:rPr>
              <a:t>Normal-z-line: </a:t>
            </a:r>
            <a:r>
              <a:rPr lang="en" sz="1200">
                <a:solidFill>
                  <a:schemeClr val="accent2"/>
                </a:solidFill>
              </a:rPr>
              <a:t>Images of a healthy z-line, the squiggly line marking the transition between the esophagus and the stomach. </a:t>
            </a:r>
            <a:endParaRPr sz="1200">
              <a:solidFill>
                <a:schemeClr val="accent2"/>
              </a:solidFill>
            </a:endParaRPr>
          </a:p>
          <a:p>
            <a:pPr marL="457200" lvl="0" indent="-304800" algn="l" rtl="0">
              <a:lnSpc>
                <a:spcPct val="150000"/>
              </a:lnSpc>
              <a:spcBef>
                <a:spcPts val="0"/>
              </a:spcBef>
              <a:spcAft>
                <a:spcPts val="0"/>
              </a:spcAft>
              <a:buClr>
                <a:schemeClr val="accent2"/>
              </a:buClr>
              <a:buSzPts val="1200"/>
              <a:buChar char="➔"/>
            </a:pPr>
            <a:r>
              <a:rPr lang="en" sz="1200" b="1">
                <a:solidFill>
                  <a:schemeClr val="accent2"/>
                </a:solidFill>
              </a:rPr>
              <a:t>Polyps: </a:t>
            </a:r>
            <a:r>
              <a:rPr lang="en" sz="1200">
                <a:solidFill>
                  <a:schemeClr val="accent2"/>
                </a:solidFill>
              </a:rPr>
              <a:t>Images of polyps, which are growths on the lining of the colon or rectum. </a:t>
            </a:r>
            <a:endParaRPr sz="1200">
              <a:solidFill>
                <a:schemeClr val="accent2"/>
              </a:solidFill>
            </a:endParaRPr>
          </a:p>
          <a:p>
            <a:pPr marL="457200" lvl="0" indent="-304800" algn="l" rtl="0">
              <a:lnSpc>
                <a:spcPct val="150000"/>
              </a:lnSpc>
              <a:spcBef>
                <a:spcPts val="0"/>
              </a:spcBef>
              <a:spcAft>
                <a:spcPts val="0"/>
              </a:spcAft>
              <a:buClr>
                <a:schemeClr val="accent2"/>
              </a:buClr>
              <a:buSzPts val="1200"/>
              <a:buChar char="➔"/>
            </a:pPr>
            <a:r>
              <a:rPr lang="en" sz="1200" b="1">
                <a:solidFill>
                  <a:schemeClr val="accent2"/>
                </a:solidFill>
              </a:rPr>
              <a:t>Ulcerative-colitis: </a:t>
            </a:r>
            <a:r>
              <a:rPr lang="en" sz="1200">
                <a:solidFill>
                  <a:schemeClr val="accent2"/>
                </a:solidFill>
              </a:rPr>
              <a:t>Images showing inflammation and ulcers in the colon and rectum, characteristic of this chronic inflammatory bowel disease.</a:t>
            </a:r>
            <a:endParaRPr sz="1200">
              <a:solidFill>
                <a:schemeClr val="accent2"/>
              </a:solidFill>
            </a:endParaRPr>
          </a:p>
        </p:txBody>
      </p:sp>
      <p:pic>
        <p:nvPicPr>
          <p:cNvPr id="93" name="Google Shape;93;p16"/>
          <p:cNvPicPr preferRelativeResize="0"/>
          <p:nvPr/>
        </p:nvPicPr>
        <p:blipFill>
          <a:blip r:embed="rId3">
            <a:alphaModFix/>
          </a:blip>
          <a:stretch>
            <a:fillRect/>
          </a:stretch>
        </p:blipFill>
        <p:spPr>
          <a:xfrm>
            <a:off x="7875100" y="111225"/>
            <a:ext cx="957199" cy="957199"/>
          </a:xfrm>
          <a:prstGeom prst="rect">
            <a:avLst/>
          </a:prstGeom>
          <a:noFill/>
          <a:ln>
            <a:noFill/>
          </a:ln>
        </p:spPr>
      </p:pic>
      <p:pic>
        <p:nvPicPr>
          <p:cNvPr id="94" name="Google Shape;94;p16"/>
          <p:cNvPicPr preferRelativeResize="0"/>
          <p:nvPr/>
        </p:nvPicPr>
        <p:blipFill>
          <a:blip r:embed="rId4">
            <a:alphaModFix/>
          </a:blip>
          <a:stretch>
            <a:fillRect/>
          </a:stretch>
        </p:blipFill>
        <p:spPr>
          <a:xfrm>
            <a:off x="152400" y="1220825"/>
            <a:ext cx="1969491" cy="1575601"/>
          </a:xfrm>
          <a:prstGeom prst="rect">
            <a:avLst/>
          </a:prstGeom>
          <a:noFill/>
          <a:ln>
            <a:noFill/>
          </a:ln>
        </p:spPr>
      </p:pic>
      <p:pic>
        <p:nvPicPr>
          <p:cNvPr id="95" name="Google Shape;95;p16"/>
          <p:cNvPicPr preferRelativeResize="0"/>
          <p:nvPr/>
        </p:nvPicPr>
        <p:blipFill>
          <a:blip r:embed="rId5">
            <a:alphaModFix/>
          </a:blip>
          <a:stretch>
            <a:fillRect/>
          </a:stretch>
        </p:blipFill>
        <p:spPr>
          <a:xfrm>
            <a:off x="2329911" y="1220825"/>
            <a:ext cx="1969501" cy="1575608"/>
          </a:xfrm>
          <a:prstGeom prst="rect">
            <a:avLst/>
          </a:prstGeom>
          <a:noFill/>
          <a:ln>
            <a:noFill/>
          </a:ln>
        </p:spPr>
      </p:pic>
      <p:pic>
        <p:nvPicPr>
          <p:cNvPr id="96" name="Google Shape;96;p16"/>
          <p:cNvPicPr preferRelativeResize="0"/>
          <p:nvPr/>
        </p:nvPicPr>
        <p:blipFill>
          <a:blip r:embed="rId6">
            <a:alphaModFix/>
          </a:blip>
          <a:stretch>
            <a:fillRect/>
          </a:stretch>
        </p:blipFill>
        <p:spPr>
          <a:xfrm>
            <a:off x="4507425" y="1220825"/>
            <a:ext cx="1969501" cy="1575608"/>
          </a:xfrm>
          <a:prstGeom prst="rect">
            <a:avLst/>
          </a:prstGeom>
          <a:noFill/>
          <a:ln>
            <a:noFill/>
          </a:ln>
        </p:spPr>
      </p:pic>
      <p:pic>
        <p:nvPicPr>
          <p:cNvPr id="97" name="Google Shape;97;p16"/>
          <p:cNvPicPr preferRelativeResize="0"/>
          <p:nvPr/>
        </p:nvPicPr>
        <p:blipFill>
          <a:blip r:embed="rId7">
            <a:alphaModFix/>
          </a:blip>
          <a:stretch>
            <a:fillRect/>
          </a:stretch>
        </p:blipFill>
        <p:spPr>
          <a:xfrm>
            <a:off x="6657125" y="1220825"/>
            <a:ext cx="1969501" cy="1575596"/>
          </a:xfrm>
          <a:prstGeom prst="rect">
            <a:avLst/>
          </a:prstGeom>
          <a:noFill/>
          <a:ln>
            <a:noFill/>
          </a:ln>
        </p:spPr>
      </p:pic>
      <p:sp>
        <p:nvSpPr>
          <p:cNvPr id="98" name="Google Shape;98;p16"/>
          <p:cNvSpPr txBox="1"/>
          <p:nvPr/>
        </p:nvSpPr>
        <p:spPr>
          <a:xfrm>
            <a:off x="301200" y="2958675"/>
            <a:ext cx="1723800" cy="34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1"/>
                </a:solidFill>
                <a:latin typeface="Source Sans Pro"/>
                <a:ea typeface="Source Sans Pro"/>
                <a:cs typeface="Source Sans Pro"/>
                <a:sym typeface="Source Sans Pro"/>
              </a:rPr>
              <a:t>Normal-Pylorus</a:t>
            </a:r>
            <a:endParaRPr sz="1000" b="1">
              <a:solidFill>
                <a:schemeClr val="accent1"/>
              </a:solidFill>
              <a:latin typeface="Source Sans Pro"/>
              <a:ea typeface="Source Sans Pro"/>
              <a:cs typeface="Source Sans Pro"/>
              <a:sym typeface="Source Sans Pro"/>
            </a:endParaRPr>
          </a:p>
        </p:txBody>
      </p:sp>
      <p:sp>
        <p:nvSpPr>
          <p:cNvPr id="99" name="Google Shape;99;p16"/>
          <p:cNvSpPr txBox="1"/>
          <p:nvPr/>
        </p:nvSpPr>
        <p:spPr>
          <a:xfrm>
            <a:off x="2452750" y="2958675"/>
            <a:ext cx="1723800" cy="34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1"/>
                </a:solidFill>
                <a:latin typeface="Source Sans Pro"/>
                <a:ea typeface="Source Sans Pro"/>
                <a:cs typeface="Source Sans Pro"/>
                <a:sym typeface="Source Sans Pro"/>
              </a:rPr>
              <a:t>Normal-Z-Line</a:t>
            </a:r>
            <a:endParaRPr sz="1000" b="1">
              <a:solidFill>
                <a:schemeClr val="accent1"/>
              </a:solidFill>
              <a:latin typeface="Source Sans Pro"/>
              <a:ea typeface="Source Sans Pro"/>
              <a:cs typeface="Source Sans Pro"/>
              <a:sym typeface="Source Sans Pro"/>
            </a:endParaRPr>
          </a:p>
        </p:txBody>
      </p:sp>
      <p:sp>
        <p:nvSpPr>
          <p:cNvPr id="100" name="Google Shape;100;p16"/>
          <p:cNvSpPr txBox="1"/>
          <p:nvPr/>
        </p:nvSpPr>
        <p:spPr>
          <a:xfrm>
            <a:off x="4572000" y="2958675"/>
            <a:ext cx="1723800" cy="34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1"/>
                </a:solidFill>
                <a:latin typeface="Source Sans Pro"/>
                <a:ea typeface="Source Sans Pro"/>
                <a:cs typeface="Source Sans Pro"/>
                <a:sym typeface="Source Sans Pro"/>
              </a:rPr>
              <a:t>Polyps</a:t>
            </a:r>
            <a:endParaRPr sz="1000" b="1">
              <a:solidFill>
                <a:schemeClr val="accent1"/>
              </a:solidFill>
              <a:latin typeface="Source Sans Pro"/>
              <a:ea typeface="Source Sans Pro"/>
              <a:cs typeface="Source Sans Pro"/>
              <a:sym typeface="Source Sans Pro"/>
            </a:endParaRPr>
          </a:p>
        </p:txBody>
      </p:sp>
      <p:sp>
        <p:nvSpPr>
          <p:cNvPr id="101" name="Google Shape;101;p16"/>
          <p:cNvSpPr txBox="1"/>
          <p:nvPr/>
        </p:nvSpPr>
        <p:spPr>
          <a:xfrm>
            <a:off x="6779975" y="2958675"/>
            <a:ext cx="1723800" cy="34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1"/>
                </a:solidFill>
                <a:latin typeface="Source Sans Pro"/>
                <a:ea typeface="Source Sans Pro"/>
                <a:cs typeface="Source Sans Pro"/>
                <a:sym typeface="Source Sans Pro"/>
              </a:rPr>
              <a:t>Ulcerative-Colitis</a:t>
            </a:r>
            <a:endParaRPr sz="1000" b="1">
              <a:solidFill>
                <a:schemeClr val="accent1"/>
              </a:solidFill>
              <a:latin typeface="Source Sans Pro"/>
              <a:ea typeface="Source Sans Pro"/>
              <a:cs typeface="Source Sans Pro"/>
              <a:sym typeface="Source Sans Pro"/>
            </a:endParaRPr>
          </a:p>
        </p:txBody>
      </p:sp>
      <p:sp>
        <p:nvSpPr>
          <p:cNvPr id="102" name="Google Shape;102;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1200"/>
                                        <p:tgtEl>
                                          <p:spTgt spid="91"/>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3" presetClass="entr" presetSubtype="16"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additive="base">
                                        <p:cTn id="11" dur="1200"/>
                                        <p:tgtEl>
                                          <p:spTgt spid="94"/>
                                        </p:tgtEl>
                                        <p:attrNameLst>
                                          <p:attrName>ppt_w</p:attrName>
                                        </p:attrNameLst>
                                      </p:cBhvr>
                                      <p:tavLst>
                                        <p:tav tm="0">
                                          <p:val>
                                            <p:strVal val="0"/>
                                          </p:val>
                                        </p:tav>
                                        <p:tav tm="100000">
                                          <p:val>
                                            <p:strVal val="#ppt_w"/>
                                          </p:val>
                                        </p:tav>
                                      </p:tavLst>
                                    </p:anim>
                                    <p:anim calcmode="lin" valueType="num">
                                      <p:cBhvr additive="base">
                                        <p:cTn id="12" dur="1200"/>
                                        <p:tgtEl>
                                          <p:spTgt spid="94"/>
                                        </p:tgtEl>
                                        <p:attrNameLst>
                                          <p:attrName>ppt_h</p:attrName>
                                        </p:attrNameLst>
                                      </p:cBhvr>
                                      <p:tavLst>
                                        <p:tav tm="0">
                                          <p:val>
                                            <p:strVal val="0"/>
                                          </p:val>
                                        </p:tav>
                                        <p:tav tm="100000">
                                          <p:val>
                                            <p:strVal val="#ppt_h"/>
                                          </p:val>
                                        </p:tav>
                                      </p:tavLst>
                                    </p:anim>
                                  </p:childTnLst>
                                </p:cTn>
                              </p:par>
                            </p:childTnLst>
                          </p:cTn>
                        </p:par>
                        <p:par>
                          <p:cTn id="13" fill="hold">
                            <p:stCondLst>
                              <p:cond delay="2400"/>
                            </p:stCondLst>
                            <p:childTnLst>
                              <p:par>
                                <p:cTn id="14" presetID="23" presetClass="entr" presetSubtype="16" fill="hold" nodeType="afterEffect">
                                  <p:stCondLst>
                                    <p:cond delay="0"/>
                                  </p:stCondLst>
                                  <p:childTnLst>
                                    <p:set>
                                      <p:cBhvr>
                                        <p:cTn id="15" dur="1" fill="hold">
                                          <p:stCondLst>
                                            <p:cond delay="0"/>
                                          </p:stCondLst>
                                        </p:cTn>
                                        <p:tgtEl>
                                          <p:spTgt spid="95"/>
                                        </p:tgtEl>
                                        <p:attrNameLst>
                                          <p:attrName>style.visibility</p:attrName>
                                        </p:attrNameLst>
                                      </p:cBhvr>
                                      <p:to>
                                        <p:strVal val="visible"/>
                                      </p:to>
                                    </p:set>
                                    <p:anim calcmode="lin" valueType="num">
                                      <p:cBhvr additive="base">
                                        <p:cTn id="16" dur="1200"/>
                                        <p:tgtEl>
                                          <p:spTgt spid="95"/>
                                        </p:tgtEl>
                                        <p:attrNameLst>
                                          <p:attrName>ppt_w</p:attrName>
                                        </p:attrNameLst>
                                      </p:cBhvr>
                                      <p:tavLst>
                                        <p:tav tm="0">
                                          <p:val>
                                            <p:strVal val="0"/>
                                          </p:val>
                                        </p:tav>
                                        <p:tav tm="100000">
                                          <p:val>
                                            <p:strVal val="#ppt_w"/>
                                          </p:val>
                                        </p:tav>
                                      </p:tavLst>
                                    </p:anim>
                                    <p:anim calcmode="lin" valueType="num">
                                      <p:cBhvr additive="base">
                                        <p:cTn id="17" dur="1200"/>
                                        <p:tgtEl>
                                          <p:spTgt spid="95"/>
                                        </p:tgtEl>
                                        <p:attrNameLst>
                                          <p:attrName>ppt_h</p:attrName>
                                        </p:attrNameLst>
                                      </p:cBhvr>
                                      <p:tavLst>
                                        <p:tav tm="0">
                                          <p:val>
                                            <p:strVal val="0"/>
                                          </p:val>
                                        </p:tav>
                                        <p:tav tm="100000">
                                          <p:val>
                                            <p:strVal val="#ppt_h"/>
                                          </p:val>
                                        </p:tav>
                                      </p:tavLst>
                                    </p:anim>
                                  </p:childTnLst>
                                </p:cTn>
                              </p:par>
                            </p:childTnLst>
                          </p:cTn>
                        </p:par>
                        <p:par>
                          <p:cTn id="18" fill="hold">
                            <p:stCondLst>
                              <p:cond delay="3600"/>
                            </p:stCondLst>
                            <p:childTnLst>
                              <p:par>
                                <p:cTn id="19" presetID="23" presetClass="entr" presetSubtype="16" fill="hold" nodeType="afterEffect">
                                  <p:stCondLst>
                                    <p:cond delay="0"/>
                                  </p:stCondLst>
                                  <p:childTnLst>
                                    <p:set>
                                      <p:cBhvr>
                                        <p:cTn id="20" dur="1" fill="hold">
                                          <p:stCondLst>
                                            <p:cond delay="0"/>
                                          </p:stCondLst>
                                        </p:cTn>
                                        <p:tgtEl>
                                          <p:spTgt spid="96"/>
                                        </p:tgtEl>
                                        <p:attrNameLst>
                                          <p:attrName>style.visibility</p:attrName>
                                        </p:attrNameLst>
                                      </p:cBhvr>
                                      <p:to>
                                        <p:strVal val="visible"/>
                                      </p:to>
                                    </p:set>
                                    <p:anim calcmode="lin" valueType="num">
                                      <p:cBhvr additive="base">
                                        <p:cTn id="21" dur="1200"/>
                                        <p:tgtEl>
                                          <p:spTgt spid="96"/>
                                        </p:tgtEl>
                                        <p:attrNameLst>
                                          <p:attrName>ppt_w</p:attrName>
                                        </p:attrNameLst>
                                      </p:cBhvr>
                                      <p:tavLst>
                                        <p:tav tm="0">
                                          <p:val>
                                            <p:strVal val="0"/>
                                          </p:val>
                                        </p:tav>
                                        <p:tav tm="100000">
                                          <p:val>
                                            <p:strVal val="#ppt_w"/>
                                          </p:val>
                                        </p:tav>
                                      </p:tavLst>
                                    </p:anim>
                                    <p:anim calcmode="lin" valueType="num">
                                      <p:cBhvr additive="base">
                                        <p:cTn id="22" dur="1200"/>
                                        <p:tgtEl>
                                          <p:spTgt spid="96"/>
                                        </p:tgtEl>
                                        <p:attrNameLst>
                                          <p:attrName>ppt_h</p:attrName>
                                        </p:attrNameLst>
                                      </p:cBhvr>
                                      <p:tavLst>
                                        <p:tav tm="0">
                                          <p:val>
                                            <p:strVal val="0"/>
                                          </p:val>
                                        </p:tav>
                                        <p:tav tm="100000">
                                          <p:val>
                                            <p:strVal val="#ppt_h"/>
                                          </p:val>
                                        </p:tav>
                                      </p:tavLst>
                                    </p:anim>
                                  </p:childTnLst>
                                </p:cTn>
                              </p:par>
                            </p:childTnLst>
                          </p:cTn>
                        </p:par>
                        <p:par>
                          <p:cTn id="23" fill="hold">
                            <p:stCondLst>
                              <p:cond delay="4800"/>
                            </p:stCondLst>
                            <p:childTnLst>
                              <p:par>
                                <p:cTn id="24" presetID="23" presetClass="entr" presetSubtype="16" fill="hold" nodeType="afterEffect">
                                  <p:stCondLst>
                                    <p:cond delay="0"/>
                                  </p:stCondLst>
                                  <p:childTnLst>
                                    <p:set>
                                      <p:cBhvr>
                                        <p:cTn id="25" dur="1" fill="hold">
                                          <p:stCondLst>
                                            <p:cond delay="0"/>
                                          </p:stCondLst>
                                        </p:cTn>
                                        <p:tgtEl>
                                          <p:spTgt spid="97"/>
                                        </p:tgtEl>
                                        <p:attrNameLst>
                                          <p:attrName>style.visibility</p:attrName>
                                        </p:attrNameLst>
                                      </p:cBhvr>
                                      <p:to>
                                        <p:strVal val="visible"/>
                                      </p:to>
                                    </p:set>
                                    <p:anim calcmode="lin" valueType="num">
                                      <p:cBhvr additive="base">
                                        <p:cTn id="26" dur="1200"/>
                                        <p:tgtEl>
                                          <p:spTgt spid="97"/>
                                        </p:tgtEl>
                                        <p:attrNameLst>
                                          <p:attrName>ppt_w</p:attrName>
                                        </p:attrNameLst>
                                      </p:cBhvr>
                                      <p:tavLst>
                                        <p:tav tm="0">
                                          <p:val>
                                            <p:strVal val="0"/>
                                          </p:val>
                                        </p:tav>
                                        <p:tav tm="100000">
                                          <p:val>
                                            <p:strVal val="#ppt_w"/>
                                          </p:val>
                                        </p:tav>
                                      </p:tavLst>
                                    </p:anim>
                                    <p:anim calcmode="lin" valueType="num">
                                      <p:cBhvr additive="base">
                                        <p:cTn id="27" dur="1200"/>
                                        <p:tgtEl>
                                          <p:spTgt spid="97"/>
                                        </p:tgtEl>
                                        <p:attrNameLst>
                                          <p:attrName>ppt_h</p:attrName>
                                        </p:attrNameLst>
                                      </p:cBhvr>
                                      <p:tavLst>
                                        <p:tav tm="0">
                                          <p:val>
                                            <p:strVal val="0"/>
                                          </p:val>
                                        </p:tav>
                                        <p:tav tm="100000">
                                          <p:val>
                                            <p:strVal val="#ppt_h"/>
                                          </p:val>
                                        </p:tav>
                                      </p:tavLst>
                                    </p:anim>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200"/>
                                        <p:tgtEl>
                                          <p:spTgt spid="98"/>
                                        </p:tgtEl>
                                      </p:cBhvr>
                                    </p:animEffect>
                                  </p:childTnLst>
                                </p:cTn>
                              </p:par>
                            </p:childTnLst>
                          </p:cTn>
                        </p:par>
                        <p:par>
                          <p:cTn id="32" fill="hold">
                            <p:stCondLst>
                              <p:cond delay="7200"/>
                            </p:stCondLst>
                            <p:childTnLst>
                              <p:par>
                                <p:cTn id="33" presetID="10" presetClass="entr" presetSubtype="0" fill="hold"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200"/>
                                        <p:tgtEl>
                                          <p:spTgt spid="99"/>
                                        </p:tgtEl>
                                      </p:cBhvr>
                                    </p:animEffect>
                                  </p:childTnLst>
                                </p:cTn>
                              </p:par>
                            </p:childTnLst>
                          </p:cTn>
                        </p:par>
                        <p:par>
                          <p:cTn id="36" fill="hold">
                            <p:stCondLst>
                              <p:cond delay="8400"/>
                            </p:stCondLst>
                            <p:childTnLst>
                              <p:par>
                                <p:cTn id="37" presetID="10" presetClass="entr" presetSubtype="0" fill="hold" nodeType="after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1200"/>
                                        <p:tgtEl>
                                          <p:spTgt spid="100"/>
                                        </p:tgtEl>
                                      </p:cBhvr>
                                    </p:animEffect>
                                  </p:childTnLst>
                                </p:cTn>
                              </p:par>
                            </p:childTnLst>
                          </p:cTn>
                        </p:par>
                        <p:par>
                          <p:cTn id="40" fill="hold">
                            <p:stCondLst>
                              <p:cond delay="9600"/>
                            </p:stCondLst>
                            <p:childTnLst>
                              <p:par>
                                <p:cTn id="41" presetID="10" presetClass="entr" presetSubtype="0" fill="hold" nodeType="afterEffect">
                                  <p:stCondLst>
                                    <p:cond delay="0"/>
                                  </p:stCondLst>
                                  <p:childTnLst>
                                    <p:set>
                                      <p:cBhvr>
                                        <p:cTn id="42" dur="1" fill="hold">
                                          <p:stCondLst>
                                            <p:cond delay="0"/>
                                          </p:stCondLst>
                                        </p:cTn>
                                        <p:tgtEl>
                                          <p:spTgt spid="101"/>
                                        </p:tgtEl>
                                        <p:attrNameLst>
                                          <p:attrName>style.visibility</p:attrName>
                                        </p:attrNameLst>
                                      </p:cBhvr>
                                      <p:to>
                                        <p:strVal val="visible"/>
                                      </p:to>
                                    </p:set>
                                    <p:animEffect transition="in" filter="fade">
                                      <p:cBhvr>
                                        <p:cTn id="43" dur="1200"/>
                                        <p:tgtEl>
                                          <p:spTgt spid="101"/>
                                        </p:tgtEl>
                                      </p:cBhvr>
                                    </p:animEffect>
                                  </p:childTnLst>
                                </p:cTn>
                              </p:par>
                            </p:childTnLst>
                          </p:cTn>
                        </p:par>
                        <p:par>
                          <p:cTn id="44" fill="hold">
                            <p:stCondLst>
                              <p:cond delay="10800"/>
                            </p:stCondLst>
                            <p:childTnLst>
                              <p:par>
                                <p:cTn id="45" presetID="2" presetClass="entr" presetSubtype="8" fill="hold" nodeType="afterEffect">
                                  <p:stCondLst>
                                    <p:cond delay="0"/>
                                  </p:stCondLst>
                                  <p:childTnLst>
                                    <p:set>
                                      <p:cBhvr>
                                        <p:cTn id="46" dur="1" fill="hold">
                                          <p:stCondLst>
                                            <p:cond delay="0"/>
                                          </p:stCondLst>
                                        </p:cTn>
                                        <p:tgtEl>
                                          <p:spTgt spid="92">
                                            <p:txEl>
                                              <p:pRg st="0" end="0"/>
                                            </p:txEl>
                                          </p:spTgt>
                                        </p:tgtEl>
                                        <p:attrNameLst>
                                          <p:attrName>style.visibility</p:attrName>
                                        </p:attrNameLst>
                                      </p:cBhvr>
                                      <p:to>
                                        <p:strVal val="visible"/>
                                      </p:to>
                                    </p:set>
                                    <p:anim calcmode="lin" valueType="num">
                                      <p:cBhvr additive="base">
                                        <p:cTn id="47" dur="1200"/>
                                        <p:tgtEl>
                                          <p:spTgt spid="92">
                                            <p:txEl>
                                              <p:pRg st="0" end="0"/>
                                            </p:txEl>
                                          </p:spTgt>
                                        </p:tgtEl>
                                        <p:attrNameLst>
                                          <p:attrName>ppt_x</p:attrName>
                                        </p:attrNameLst>
                                      </p:cBhvr>
                                      <p:tavLst>
                                        <p:tav tm="0">
                                          <p:val>
                                            <p:strVal val="#ppt_x-1"/>
                                          </p:val>
                                        </p:tav>
                                        <p:tav tm="100000">
                                          <p:val>
                                            <p:strVal val="#ppt_x"/>
                                          </p:val>
                                        </p:tav>
                                      </p:tavLst>
                                    </p:anim>
                                  </p:childTnLst>
                                </p:cTn>
                              </p:par>
                            </p:childTnLst>
                          </p:cTn>
                        </p:par>
                        <p:par>
                          <p:cTn id="48" fill="hold">
                            <p:stCondLst>
                              <p:cond delay="12000"/>
                            </p:stCondLst>
                            <p:childTnLst>
                              <p:par>
                                <p:cTn id="49" presetID="2" presetClass="entr" presetSubtype="8" fill="hold" nodeType="afterEffect">
                                  <p:stCondLst>
                                    <p:cond delay="0"/>
                                  </p:stCondLst>
                                  <p:childTnLst>
                                    <p:set>
                                      <p:cBhvr>
                                        <p:cTn id="50" dur="1" fill="hold">
                                          <p:stCondLst>
                                            <p:cond delay="0"/>
                                          </p:stCondLst>
                                        </p:cTn>
                                        <p:tgtEl>
                                          <p:spTgt spid="92">
                                            <p:txEl>
                                              <p:pRg st="1" end="1"/>
                                            </p:txEl>
                                          </p:spTgt>
                                        </p:tgtEl>
                                        <p:attrNameLst>
                                          <p:attrName>style.visibility</p:attrName>
                                        </p:attrNameLst>
                                      </p:cBhvr>
                                      <p:to>
                                        <p:strVal val="visible"/>
                                      </p:to>
                                    </p:set>
                                    <p:anim calcmode="lin" valueType="num">
                                      <p:cBhvr additive="base">
                                        <p:cTn id="51" dur="1200"/>
                                        <p:tgtEl>
                                          <p:spTgt spid="92">
                                            <p:txEl>
                                              <p:pRg st="1" end="1"/>
                                            </p:txEl>
                                          </p:spTgt>
                                        </p:tgtEl>
                                        <p:attrNameLst>
                                          <p:attrName>ppt_x</p:attrName>
                                        </p:attrNameLst>
                                      </p:cBhvr>
                                      <p:tavLst>
                                        <p:tav tm="0">
                                          <p:val>
                                            <p:strVal val="#ppt_x-1"/>
                                          </p:val>
                                        </p:tav>
                                        <p:tav tm="100000">
                                          <p:val>
                                            <p:strVal val="#ppt_x"/>
                                          </p:val>
                                        </p:tav>
                                      </p:tavLst>
                                    </p:anim>
                                  </p:childTnLst>
                                </p:cTn>
                              </p:par>
                            </p:childTnLst>
                          </p:cTn>
                        </p:par>
                        <p:par>
                          <p:cTn id="52" fill="hold">
                            <p:stCondLst>
                              <p:cond delay="13200"/>
                            </p:stCondLst>
                            <p:childTnLst>
                              <p:par>
                                <p:cTn id="53" presetID="2" presetClass="entr" presetSubtype="8" fill="hold" nodeType="afterEffect">
                                  <p:stCondLst>
                                    <p:cond delay="0"/>
                                  </p:stCondLst>
                                  <p:childTnLst>
                                    <p:set>
                                      <p:cBhvr>
                                        <p:cTn id="54" dur="1" fill="hold">
                                          <p:stCondLst>
                                            <p:cond delay="0"/>
                                          </p:stCondLst>
                                        </p:cTn>
                                        <p:tgtEl>
                                          <p:spTgt spid="92">
                                            <p:txEl>
                                              <p:pRg st="2" end="2"/>
                                            </p:txEl>
                                          </p:spTgt>
                                        </p:tgtEl>
                                        <p:attrNameLst>
                                          <p:attrName>style.visibility</p:attrName>
                                        </p:attrNameLst>
                                      </p:cBhvr>
                                      <p:to>
                                        <p:strVal val="visible"/>
                                      </p:to>
                                    </p:set>
                                    <p:anim calcmode="lin" valueType="num">
                                      <p:cBhvr additive="base">
                                        <p:cTn id="55" dur="1200"/>
                                        <p:tgtEl>
                                          <p:spTgt spid="92">
                                            <p:txEl>
                                              <p:pRg st="2" end="2"/>
                                            </p:txEl>
                                          </p:spTgt>
                                        </p:tgtEl>
                                        <p:attrNameLst>
                                          <p:attrName>ppt_x</p:attrName>
                                        </p:attrNameLst>
                                      </p:cBhvr>
                                      <p:tavLst>
                                        <p:tav tm="0">
                                          <p:val>
                                            <p:strVal val="#ppt_x-1"/>
                                          </p:val>
                                        </p:tav>
                                        <p:tav tm="100000">
                                          <p:val>
                                            <p:strVal val="#ppt_x"/>
                                          </p:val>
                                        </p:tav>
                                      </p:tavLst>
                                    </p:anim>
                                  </p:childTnLst>
                                </p:cTn>
                              </p:par>
                            </p:childTnLst>
                          </p:cTn>
                        </p:par>
                        <p:par>
                          <p:cTn id="56" fill="hold">
                            <p:stCondLst>
                              <p:cond delay="14400"/>
                            </p:stCondLst>
                            <p:childTnLst>
                              <p:par>
                                <p:cTn id="57" presetID="2" presetClass="entr" presetSubtype="8" fill="hold" nodeType="afterEffect">
                                  <p:stCondLst>
                                    <p:cond delay="0"/>
                                  </p:stCondLst>
                                  <p:childTnLst>
                                    <p:set>
                                      <p:cBhvr>
                                        <p:cTn id="58" dur="1" fill="hold">
                                          <p:stCondLst>
                                            <p:cond delay="0"/>
                                          </p:stCondLst>
                                        </p:cTn>
                                        <p:tgtEl>
                                          <p:spTgt spid="92">
                                            <p:txEl>
                                              <p:pRg st="3" end="3"/>
                                            </p:txEl>
                                          </p:spTgt>
                                        </p:tgtEl>
                                        <p:attrNameLst>
                                          <p:attrName>style.visibility</p:attrName>
                                        </p:attrNameLst>
                                      </p:cBhvr>
                                      <p:to>
                                        <p:strVal val="visible"/>
                                      </p:to>
                                    </p:set>
                                    <p:anim calcmode="lin" valueType="num">
                                      <p:cBhvr additive="base">
                                        <p:cTn id="59" dur="1200"/>
                                        <p:tgtEl>
                                          <p:spTgt spid="92">
                                            <p:txEl>
                                              <p:pRg st="3" end="3"/>
                                            </p:txEl>
                                          </p:spTgt>
                                        </p:tgtEl>
                                        <p:attrNameLst>
                                          <p:attrName>ppt_x</p:attrName>
                                        </p:attrNameLst>
                                      </p:cBhvr>
                                      <p:tavLst>
                                        <p:tav tm="0">
                                          <p:val>
                                            <p:strVal val="#ppt_x-1"/>
                                          </p:val>
                                        </p:tav>
                                        <p:tav tm="100000">
                                          <p:val>
                                            <p:strVal val="#ppt_x"/>
                                          </p:val>
                                        </p:tav>
                                      </p:tavLst>
                                    </p:anim>
                                  </p:childTnLst>
                                </p:cTn>
                              </p:par>
                            </p:childTnLst>
                          </p:cTn>
                        </p:par>
                        <p:par>
                          <p:cTn id="60" fill="hold">
                            <p:stCondLst>
                              <p:cond delay="15600"/>
                            </p:stCondLst>
                            <p:childTnLst>
                              <p:par>
                                <p:cTn id="61" presetID="23" presetClass="entr" presetSubtype="16" fill="hold" nodeType="afterEffect">
                                  <p:stCondLst>
                                    <p:cond delay="0"/>
                                  </p:stCondLst>
                                  <p:childTnLst>
                                    <p:set>
                                      <p:cBhvr>
                                        <p:cTn id="62" dur="1" fill="hold">
                                          <p:stCondLst>
                                            <p:cond delay="0"/>
                                          </p:stCondLst>
                                        </p:cTn>
                                        <p:tgtEl>
                                          <p:spTgt spid="93"/>
                                        </p:tgtEl>
                                        <p:attrNameLst>
                                          <p:attrName>style.visibility</p:attrName>
                                        </p:attrNameLst>
                                      </p:cBhvr>
                                      <p:to>
                                        <p:strVal val="visible"/>
                                      </p:to>
                                    </p:set>
                                    <p:anim calcmode="lin" valueType="num">
                                      <p:cBhvr additive="base">
                                        <p:cTn id="63" dur="1200"/>
                                        <p:tgtEl>
                                          <p:spTgt spid="93"/>
                                        </p:tgtEl>
                                        <p:attrNameLst>
                                          <p:attrName>ppt_w</p:attrName>
                                        </p:attrNameLst>
                                      </p:cBhvr>
                                      <p:tavLst>
                                        <p:tav tm="0">
                                          <p:val>
                                            <p:strVal val="0"/>
                                          </p:val>
                                        </p:tav>
                                        <p:tav tm="100000">
                                          <p:val>
                                            <p:strVal val="#ppt_w"/>
                                          </p:val>
                                        </p:tav>
                                      </p:tavLst>
                                    </p:anim>
                                    <p:anim calcmode="lin" valueType="num">
                                      <p:cBhvr additive="base">
                                        <p:cTn id="64" dur="1200"/>
                                        <p:tgtEl>
                                          <p:spTgt spid="9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a:t>
            </a:r>
            <a:endParaRPr/>
          </a:p>
        </p:txBody>
      </p:sp>
      <p:sp>
        <p:nvSpPr>
          <p:cNvPr id="108" name="Google Shape;108;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solidFill>
                  <a:schemeClr val="accent2"/>
                </a:solidFill>
              </a:rPr>
              <a:t>KVASIR Dataset: </a:t>
            </a:r>
            <a:endParaRPr sz="1600" b="1">
              <a:solidFill>
                <a:schemeClr val="accent2"/>
              </a:solidFill>
            </a:endParaRPr>
          </a:p>
          <a:p>
            <a:pPr marL="0" lvl="0" indent="0" algn="l" rtl="0">
              <a:spcBef>
                <a:spcPts val="1200"/>
              </a:spcBef>
              <a:spcAft>
                <a:spcPts val="0"/>
              </a:spcAft>
              <a:buClr>
                <a:schemeClr val="dk2"/>
              </a:buClr>
              <a:buSzPts val="1100"/>
              <a:buFont typeface="Arial"/>
              <a:buNone/>
            </a:pPr>
            <a:r>
              <a:rPr lang="en" sz="1600" b="1">
                <a:solidFill>
                  <a:schemeClr val="accent2"/>
                </a:solidFill>
              </a:rPr>
              <a:t>A Multi-Class Image Dataset for Computer Aided Gastrointestinal Disease Detection</a:t>
            </a:r>
            <a:endParaRPr sz="1600" b="1">
              <a:solidFill>
                <a:schemeClr val="accent2"/>
              </a:solidFill>
            </a:endParaRPr>
          </a:p>
          <a:p>
            <a:pPr marL="0" lvl="0" indent="0" algn="l" rtl="0">
              <a:spcBef>
                <a:spcPts val="1200"/>
              </a:spcBef>
              <a:spcAft>
                <a:spcPts val="0"/>
              </a:spcAft>
              <a:buNone/>
            </a:pPr>
            <a:r>
              <a:rPr lang="en" b="1">
                <a:solidFill>
                  <a:schemeClr val="accent2"/>
                </a:solidFill>
              </a:rPr>
              <a:t>Link :</a:t>
            </a:r>
            <a:br>
              <a:rPr lang="en" b="1">
                <a:solidFill>
                  <a:schemeClr val="accent2"/>
                </a:solidFill>
              </a:rPr>
            </a:br>
            <a:r>
              <a:rPr lang="en" b="1" u="sng">
                <a:solidFill>
                  <a:schemeClr val="hlink"/>
                </a:solidFill>
                <a:hlinkClick r:id="rId3"/>
              </a:rPr>
              <a:t>https://www.kaggle.com/datasets/meetnagadia/kvasir-dataset/data</a:t>
            </a:r>
            <a:endParaRPr b="1">
              <a:solidFill>
                <a:schemeClr val="accent2"/>
              </a:solidFill>
            </a:endParaRPr>
          </a:p>
          <a:p>
            <a:pPr marL="0" lvl="0" indent="0" algn="l" rtl="0">
              <a:spcBef>
                <a:spcPts val="1200"/>
              </a:spcBef>
              <a:spcAft>
                <a:spcPts val="0"/>
              </a:spcAft>
              <a:buNone/>
            </a:pPr>
            <a:r>
              <a:rPr lang="en" sz="1700" b="1">
                <a:solidFill>
                  <a:schemeClr val="accent2"/>
                </a:solidFill>
              </a:rPr>
              <a:t>The dataset consists of 4000 images, where 500 images belonging to each class of diseases discussed.</a:t>
            </a:r>
            <a:endParaRPr sz="1700" b="1">
              <a:solidFill>
                <a:schemeClr val="accent2"/>
              </a:solidFill>
            </a:endParaRPr>
          </a:p>
          <a:p>
            <a:pPr marL="0" lvl="0" indent="0" algn="l" rtl="0">
              <a:spcBef>
                <a:spcPts val="1200"/>
              </a:spcBef>
              <a:spcAft>
                <a:spcPts val="0"/>
              </a:spcAft>
              <a:buNone/>
            </a:pPr>
            <a:endParaRPr b="1">
              <a:solidFill>
                <a:schemeClr val="accent2"/>
              </a:solidFill>
            </a:endParaRPr>
          </a:p>
          <a:p>
            <a:pPr marL="0" lvl="0" indent="0" algn="l" rtl="0">
              <a:spcBef>
                <a:spcPts val="1200"/>
              </a:spcBef>
              <a:spcAft>
                <a:spcPts val="1200"/>
              </a:spcAft>
              <a:buNone/>
            </a:pPr>
            <a:endParaRPr b="1">
              <a:solidFill>
                <a:schemeClr val="accent2"/>
              </a:solidFill>
            </a:endParaRPr>
          </a:p>
        </p:txBody>
      </p:sp>
      <p:pic>
        <p:nvPicPr>
          <p:cNvPr id="109" name="Google Shape;109;p17"/>
          <p:cNvPicPr preferRelativeResize="0"/>
          <p:nvPr/>
        </p:nvPicPr>
        <p:blipFill>
          <a:blip r:embed="rId4">
            <a:alphaModFix/>
          </a:blip>
          <a:stretch>
            <a:fillRect/>
          </a:stretch>
        </p:blipFill>
        <p:spPr>
          <a:xfrm>
            <a:off x="7679826" y="0"/>
            <a:ext cx="1152475" cy="1152475"/>
          </a:xfrm>
          <a:prstGeom prst="rect">
            <a:avLst/>
          </a:prstGeom>
          <a:noFill/>
          <a:ln>
            <a:noFill/>
          </a:ln>
        </p:spPr>
      </p:pic>
      <p:sp>
        <p:nvSpPr>
          <p:cNvPr id="110" name="Google Shape;110;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1200"/>
                                        <p:tgtEl>
                                          <p:spTgt spid="107"/>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108">
                                            <p:txEl>
                                              <p:pRg st="0" end="0"/>
                                            </p:txEl>
                                          </p:spTgt>
                                        </p:tgtEl>
                                        <p:attrNameLst>
                                          <p:attrName>style.visibility</p:attrName>
                                        </p:attrNameLst>
                                      </p:cBhvr>
                                      <p:to>
                                        <p:strVal val="visible"/>
                                      </p:to>
                                    </p:set>
                                    <p:anim calcmode="lin" valueType="num">
                                      <p:cBhvr additive="base">
                                        <p:cTn id="11" dur="1200"/>
                                        <p:tgtEl>
                                          <p:spTgt spid="108">
                                            <p:txEl>
                                              <p:pRg st="0" end="0"/>
                                            </p:txEl>
                                          </p:spTgt>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8" fill="hold" nodeType="afterEffect">
                                  <p:stCondLst>
                                    <p:cond delay="0"/>
                                  </p:stCondLst>
                                  <p:childTnLst>
                                    <p:set>
                                      <p:cBhvr>
                                        <p:cTn id="14" dur="1" fill="hold">
                                          <p:stCondLst>
                                            <p:cond delay="0"/>
                                          </p:stCondLst>
                                        </p:cTn>
                                        <p:tgtEl>
                                          <p:spTgt spid="108">
                                            <p:txEl>
                                              <p:pRg st="1" end="1"/>
                                            </p:txEl>
                                          </p:spTgt>
                                        </p:tgtEl>
                                        <p:attrNameLst>
                                          <p:attrName>style.visibility</p:attrName>
                                        </p:attrNameLst>
                                      </p:cBhvr>
                                      <p:to>
                                        <p:strVal val="visible"/>
                                      </p:to>
                                    </p:set>
                                    <p:anim calcmode="lin" valueType="num">
                                      <p:cBhvr additive="base">
                                        <p:cTn id="15" dur="1200"/>
                                        <p:tgtEl>
                                          <p:spTgt spid="108">
                                            <p:txEl>
                                              <p:pRg st="1" end="1"/>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8" fill="hold" nodeType="afterEffect">
                                  <p:stCondLst>
                                    <p:cond delay="0"/>
                                  </p:stCondLst>
                                  <p:childTnLst>
                                    <p:set>
                                      <p:cBhvr>
                                        <p:cTn id="18" dur="1" fill="hold">
                                          <p:stCondLst>
                                            <p:cond delay="0"/>
                                          </p:stCondLst>
                                        </p:cTn>
                                        <p:tgtEl>
                                          <p:spTgt spid="108">
                                            <p:txEl>
                                              <p:pRg st="2" end="2"/>
                                            </p:txEl>
                                          </p:spTgt>
                                        </p:tgtEl>
                                        <p:attrNameLst>
                                          <p:attrName>style.visibility</p:attrName>
                                        </p:attrNameLst>
                                      </p:cBhvr>
                                      <p:to>
                                        <p:strVal val="visible"/>
                                      </p:to>
                                    </p:set>
                                    <p:anim calcmode="lin" valueType="num">
                                      <p:cBhvr additive="base">
                                        <p:cTn id="19" dur="1200"/>
                                        <p:tgtEl>
                                          <p:spTgt spid="108">
                                            <p:txEl>
                                              <p:pRg st="2" end="2"/>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8" fill="hold" nodeType="afterEffect">
                                  <p:stCondLst>
                                    <p:cond delay="0"/>
                                  </p:stCondLst>
                                  <p:childTnLst>
                                    <p:set>
                                      <p:cBhvr>
                                        <p:cTn id="22" dur="1" fill="hold">
                                          <p:stCondLst>
                                            <p:cond delay="0"/>
                                          </p:stCondLst>
                                        </p:cTn>
                                        <p:tgtEl>
                                          <p:spTgt spid="108">
                                            <p:txEl>
                                              <p:pRg st="3" end="3"/>
                                            </p:txEl>
                                          </p:spTgt>
                                        </p:tgtEl>
                                        <p:attrNameLst>
                                          <p:attrName>style.visibility</p:attrName>
                                        </p:attrNameLst>
                                      </p:cBhvr>
                                      <p:to>
                                        <p:strVal val="visible"/>
                                      </p:to>
                                    </p:set>
                                    <p:anim calcmode="lin" valueType="num">
                                      <p:cBhvr additive="base">
                                        <p:cTn id="23" dur="1200"/>
                                        <p:tgtEl>
                                          <p:spTgt spid="108">
                                            <p:txEl>
                                              <p:pRg st="3" end="3"/>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8" fill="hold" nodeType="afterEffect">
                                  <p:stCondLst>
                                    <p:cond delay="0"/>
                                  </p:stCondLst>
                                  <p:childTnLst>
                                    <p:set>
                                      <p:cBhvr>
                                        <p:cTn id="26" dur="1" fill="hold">
                                          <p:stCondLst>
                                            <p:cond delay="0"/>
                                          </p:stCondLst>
                                        </p:cTn>
                                        <p:tgtEl>
                                          <p:spTgt spid="108">
                                            <p:txEl>
                                              <p:pRg st="4" end="4"/>
                                            </p:txEl>
                                          </p:spTgt>
                                        </p:tgtEl>
                                        <p:attrNameLst>
                                          <p:attrName>style.visibility</p:attrName>
                                        </p:attrNameLst>
                                      </p:cBhvr>
                                      <p:to>
                                        <p:strVal val="visible"/>
                                      </p:to>
                                    </p:set>
                                    <p:anim calcmode="lin" valueType="num">
                                      <p:cBhvr additive="base">
                                        <p:cTn id="27" dur="1200"/>
                                        <p:tgtEl>
                                          <p:spTgt spid="108">
                                            <p:txEl>
                                              <p:pRg st="4" end="4"/>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8" fill="hold" nodeType="afterEffect">
                                  <p:stCondLst>
                                    <p:cond delay="0"/>
                                  </p:stCondLst>
                                  <p:childTnLst>
                                    <p:set>
                                      <p:cBhvr>
                                        <p:cTn id="30" dur="1" fill="hold">
                                          <p:stCondLst>
                                            <p:cond delay="0"/>
                                          </p:stCondLst>
                                        </p:cTn>
                                        <p:tgtEl>
                                          <p:spTgt spid="108">
                                            <p:txEl>
                                              <p:pRg st="5" end="5"/>
                                            </p:txEl>
                                          </p:spTgt>
                                        </p:tgtEl>
                                        <p:attrNameLst>
                                          <p:attrName>style.visibility</p:attrName>
                                        </p:attrNameLst>
                                      </p:cBhvr>
                                      <p:to>
                                        <p:strVal val="visible"/>
                                      </p:to>
                                    </p:set>
                                    <p:anim calcmode="lin" valueType="num">
                                      <p:cBhvr additive="base">
                                        <p:cTn id="31" dur="1200"/>
                                        <p:tgtEl>
                                          <p:spTgt spid="108">
                                            <p:txEl>
                                              <p:pRg st="5" end="5"/>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3" presetClass="entr" presetSubtype="16" fill="hold" nodeType="afterEffect">
                                  <p:stCondLst>
                                    <p:cond delay="0"/>
                                  </p:stCondLst>
                                  <p:childTnLst>
                                    <p:set>
                                      <p:cBhvr>
                                        <p:cTn id="34" dur="1" fill="hold">
                                          <p:stCondLst>
                                            <p:cond delay="0"/>
                                          </p:stCondLst>
                                        </p:cTn>
                                        <p:tgtEl>
                                          <p:spTgt spid="109"/>
                                        </p:tgtEl>
                                        <p:attrNameLst>
                                          <p:attrName>style.visibility</p:attrName>
                                        </p:attrNameLst>
                                      </p:cBhvr>
                                      <p:to>
                                        <p:strVal val="visible"/>
                                      </p:to>
                                    </p:set>
                                    <p:anim calcmode="lin" valueType="num">
                                      <p:cBhvr additive="base">
                                        <p:cTn id="35" dur="1200"/>
                                        <p:tgtEl>
                                          <p:spTgt spid="109"/>
                                        </p:tgtEl>
                                        <p:attrNameLst>
                                          <p:attrName>ppt_w</p:attrName>
                                        </p:attrNameLst>
                                      </p:cBhvr>
                                      <p:tavLst>
                                        <p:tav tm="0">
                                          <p:val>
                                            <p:strVal val="0"/>
                                          </p:val>
                                        </p:tav>
                                        <p:tav tm="100000">
                                          <p:val>
                                            <p:strVal val="#ppt_w"/>
                                          </p:val>
                                        </p:tav>
                                      </p:tavLst>
                                    </p:anim>
                                    <p:anim calcmode="lin" valueType="num">
                                      <p:cBhvr additive="base">
                                        <p:cTn id="36" dur="1200"/>
                                        <p:tgtEl>
                                          <p:spTgt spid="10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a:t>
            </a:r>
            <a:endParaRPr/>
          </a:p>
        </p:txBody>
      </p:sp>
      <p:sp>
        <p:nvSpPr>
          <p:cNvPr id="116" name="Google Shape;11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chemeClr val="accent2"/>
                </a:solidFill>
              </a:rPr>
              <a:t>Sample Images from Dataset:</a:t>
            </a:r>
            <a:endParaRPr sz="1200">
              <a:solidFill>
                <a:schemeClr val="accent2"/>
              </a:solidFill>
            </a:endParaRPr>
          </a:p>
          <a:p>
            <a:pPr marL="0" lvl="0" indent="0" algn="l" rtl="0">
              <a:spcBef>
                <a:spcPts val="1200"/>
              </a:spcBef>
              <a:spcAft>
                <a:spcPts val="1200"/>
              </a:spcAft>
              <a:buNone/>
            </a:pPr>
            <a:endParaRPr/>
          </a:p>
        </p:txBody>
      </p:sp>
      <p:pic>
        <p:nvPicPr>
          <p:cNvPr id="117" name="Google Shape;117;p18"/>
          <p:cNvPicPr preferRelativeResize="0"/>
          <p:nvPr/>
        </p:nvPicPr>
        <p:blipFill>
          <a:blip r:embed="rId3">
            <a:alphaModFix/>
          </a:blip>
          <a:stretch>
            <a:fillRect/>
          </a:stretch>
        </p:blipFill>
        <p:spPr>
          <a:xfrm>
            <a:off x="7897225" y="133350"/>
            <a:ext cx="935075" cy="935075"/>
          </a:xfrm>
          <a:prstGeom prst="rect">
            <a:avLst/>
          </a:prstGeom>
          <a:noFill/>
          <a:ln>
            <a:noFill/>
          </a:ln>
        </p:spPr>
      </p:pic>
      <p:pic>
        <p:nvPicPr>
          <p:cNvPr id="118" name="Google Shape;118;p18"/>
          <p:cNvPicPr preferRelativeResize="0"/>
          <p:nvPr/>
        </p:nvPicPr>
        <p:blipFill>
          <a:blip r:embed="rId4">
            <a:alphaModFix/>
          </a:blip>
          <a:stretch>
            <a:fillRect/>
          </a:stretch>
        </p:blipFill>
        <p:spPr>
          <a:xfrm>
            <a:off x="2298158" y="445025"/>
            <a:ext cx="5337118" cy="4687675"/>
          </a:xfrm>
          <a:prstGeom prst="rect">
            <a:avLst/>
          </a:prstGeom>
          <a:noFill/>
          <a:ln>
            <a:noFill/>
          </a:ln>
        </p:spPr>
      </p:pic>
      <p:sp>
        <p:nvSpPr>
          <p:cNvPr id="119" name="Google Shape;119;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1200"/>
                                        <p:tgtEl>
                                          <p:spTgt spid="115"/>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1200"/>
                                        <p:tgtEl>
                                          <p:spTgt spid="116"/>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3" presetClass="entr" presetSubtype="16" fill="hold" nodeType="afterEffect">
                                  <p:stCondLst>
                                    <p:cond delay="0"/>
                                  </p:stCondLst>
                                  <p:childTnLst>
                                    <p:set>
                                      <p:cBhvr>
                                        <p:cTn id="14" dur="1" fill="hold">
                                          <p:stCondLst>
                                            <p:cond delay="0"/>
                                          </p:stCondLst>
                                        </p:cTn>
                                        <p:tgtEl>
                                          <p:spTgt spid="118"/>
                                        </p:tgtEl>
                                        <p:attrNameLst>
                                          <p:attrName>style.visibility</p:attrName>
                                        </p:attrNameLst>
                                      </p:cBhvr>
                                      <p:to>
                                        <p:strVal val="visible"/>
                                      </p:to>
                                    </p:set>
                                    <p:anim calcmode="lin" valueType="num">
                                      <p:cBhvr additive="base">
                                        <p:cTn id="15" dur="1200"/>
                                        <p:tgtEl>
                                          <p:spTgt spid="118"/>
                                        </p:tgtEl>
                                        <p:attrNameLst>
                                          <p:attrName>ppt_w</p:attrName>
                                        </p:attrNameLst>
                                      </p:cBhvr>
                                      <p:tavLst>
                                        <p:tav tm="0">
                                          <p:val>
                                            <p:strVal val="0"/>
                                          </p:val>
                                        </p:tav>
                                        <p:tav tm="100000">
                                          <p:val>
                                            <p:strVal val="#ppt_w"/>
                                          </p:val>
                                        </p:tav>
                                      </p:tavLst>
                                    </p:anim>
                                    <p:anim calcmode="lin" valueType="num">
                                      <p:cBhvr additive="base">
                                        <p:cTn id="16" dur="1200"/>
                                        <p:tgtEl>
                                          <p:spTgt spid="118"/>
                                        </p:tgtEl>
                                        <p:attrNameLst>
                                          <p:attrName>ppt_h</p:attrName>
                                        </p:attrNameLst>
                                      </p:cBhvr>
                                      <p:tavLst>
                                        <p:tav tm="0">
                                          <p:val>
                                            <p:strVal val="0"/>
                                          </p:val>
                                        </p:tav>
                                        <p:tav tm="100000">
                                          <p:val>
                                            <p:strVal val="#ppt_h"/>
                                          </p:val>
                                        </p:tav>
                                      </p:tavLst>
                                    </p:anim>
                                  </p:childTnLst>
                                </p:cTn>
                              </p:par>
                            </p:childTnLst>
                          </p:cTn>
                        </p:par>
                        <p:par>
                          <p:cTn id="17" fill="hold">
                            <p:stCondLst>
                              <p:cond delay="3600"/>
                            </p:stCondLst>
                            <p:childTnLst>
                              <p:par>
                                <p:cTn id="18" presetID="23" presetClass="entr" presetSubtype="16" fill="hold" nodeType="afterEffect">
                                  <p:stCondLst>
                                    <p:cond delay="0"/>
                                  </p:stCondLst>
                                  <p:childTnLst>
                                    <p:set>
                                      <p:cBhvr>
                                        <p:cTn id="19" dur="1" fill="hold">
                                          <p:stCondLst>
                                            <p:cond delay="0"/>
                                          </p:stCondLst>
                                        </p:cTn>
                                        <p:tgtEl>
                                          <p:spTgt spid="117"/>
                                        </p:tgtEl>
                                        <p:attrNameLst>
                                          <p:attrName>style.visibility</p:attrName>
                                        </p:attrNameLst>
                                      </p:cBhvr>
                                      <p:to>
                                        <p:strVal val="visible"/>
                                      </p:to>
                                    </p:set>
                                    <p:anim calcmode="lin" valueType="num">
                                      <p:cBhvr additive="base">
                                        <p:cTn id="20" dur="1200"/>
                                        <p:tgtEl>
                                          <p:spTgt spid="117"/>
                                        </p:tgtEl>
                                        <p:attrNameLst>
                                          <p:attrName>ppt_w</p:attrName>
                                        </p:attrNameLst>
                                      </p:cBhvr>
                                      <p:tavLst>
                                        <p:tav tm="0">
                                          <p:val>
                                            <p:strVal val="0"/>
                                          </p:val>
                                        </p:tav>
                                        <p:tav tm="100000">
                                          <p:val>
                                            <p:strVal val="#ppt_w"/>
                                          </p:val>
                                        </p:tav>
                                      </p:tavLst>
                                    </p:anim>
                                    <p:anim calcmode="lin" valueType="num">
                                      <p:cBhvr additive="base">
                                        <p:cTn id="21" dur="1200"/>
                                        <p:tgtEl>
                                          <p:spTgt spid="11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Preprocessing</a:t>
            </a:r>
            <a:endParaRPr/>
          </a:p>
        </p:txBody>
      </p:sp>
      <p:sp>
        <p:nvSpPr>
          <p:cNvPr id="125" name="Google Shape;125;p19"/>
          <p:cNvSpPr txBox="1">
            <a:spLocks noGrp="1"/>
          </p:cNvSpPr>
          <p:nvPr>
            <p:ph type="body" idx="1"/>
          </p:nvPr>
        </p:nvSpPr>
        <p:spPr>
          <a:xfrm>
            <a:off x="268800" y="8280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a:solidFill>
                <a:schemeClr val="accent2"/>
              </a:solidFill>
            </a:endParaRPr>
          </a:p>
          <a:p>
            <a:pPr marL="0" lvl="0" indent="0" algn="l" rtl="0">
              <a:spcBef>
                <a:spcPts val="1200"/>
              </a:spcBef>
              <a:spcAft>
                <a:spcPts val="0"/>
              </a:spcAft>
              <a:buNone/>
            </a:pPr>
            <a:endParaRPr sz="1400">
              <a:solidFill>
                <a:schemeClr val="accent2"/>
              </a:solidFill>
            </a:endParaRPr>
          </a:p>
          <a:p>
            <a:pPr marL="0" lvl="0" indent="0" algn="l" rtl="0">
              <a:spcBef>
                <a:spcPts val="1200"/>
              </a:spcBef>
              <a:spcAft>
                <a:spcPts val="0"/>
              </a:spcAft>
              <a:buNone/>
            </a:pPr>
            <a:endParaRPr sz="1400">
              <a:solidFill>
                <a:schemeClr val="accent2"/>
              </a:solidFill>
            </a:endParaRPr>
          </a:p>
          <a:p>
            <a:pPr marL="0" lvl="0" indent="0" algn="l" rtl="0">
              <a:spcBef>
                <a:spcPts val="1200"/>
              </a:spcBef>
              <a:spcAft>
                <a:spcPts val="0"/>
              </a:spcAft>
              <a:buNone/>
            </a:pPr>
            <a:endParaRPr sz="1400">
              <a:solidFill>
                <a:schemeClr val="accent2"/>
              </a:solidFill>
            </a:endParaRPr>
          </a:p>
          <a:p>
            <a:pPr marL="0" lvl="0" indent="0" algn="l" rtl="0">
              <a:spcBef>
                <a:spcPts val="1200"/>
              </a:spcBef>
              <a:spcAft>
                <a:spcPts val="0"/>
              </a:spcAft>
              <a:buNone/>
            </a:pPr>
            <a:endParaRPr sz="1400">
              <a:solidFill>
                <a:schemeClr val="accent2"/>
              </a:solidFill>
            </a:endParaRPr>
          </a:p>
          <a:p>
            <a:pPr marL="457200" lvl="0" indent="-317500" algn="l" rtl="0">
              <a:spcBef>
                <a:spcPts val="1200"/>
              </a:spcBef>
              <a:spcAft>
                <a:spcPts val="0"/>
              </a:spcAft>
              <a:buClr>
                <a:schemeClr val="accent2"/>
              </a:buClr>
              <a:buSzPts val="1400"/>
              <a:buChar char="●"/>
            </a:pPr>
            <a:r>
              <a:rPr lang="en" sz="1400">
                <a:solidFill>
                  <a:schemeClr val="accent2"/>
                </a:solidFill>
              </a:rPr>
              <a:t>Data exploration revealed that all the images have different sizes , hence making it difficult during defining the model parameters. Hence we reduce to the image size to ensure reproducibility.</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Since our model requires images in RGB format, we convert them from BGR to RGB using the cv2.COLOR_BGR2RGB function in Python, ensuring compatibility with the model’s input requirements.</a:t>
            </a:r>
            <a:endParaRPr sz="1400">
              <a:solidFill>
                <a:schemeClr val="accent2"/>
              </a:solidFill>
            </a:endParaRPr>
          </a:p>
        </p:txBody>
      </p:sp>
      <p:pic>
        <p:nvPicPr>
          <p:cNvPr id="126" name="Google Shape;126;p19"/>
          <p:cNvPicPr preferRelativeResize="0"/>
          <p:nvPr/>
        </p:nvPicPr>
        <p:blipFill>
          <a:blip r:embed="rId3">
            <a:alphaModFix/>
          </a:blip>
          <a:stretch>
            <a:fillRect/>
          </a:stretch>
        </p:blipFill>
        <p:spPr>
          <a:xfrm>
            <a:off x="7652900" y="121275"/>
            <a:ext cx="1031200" cy="1031200"/>
          </a:xfrm>
          <a:prstGeom prst="rect">
            <a:avLst/>
          </a:prstGeom>
          <a:noFill/>
          <a:ln>
            <a:noFill/>
          </a:ln>
        </p:spPr>
      </p:pic>
      <p:pic>
        <p:nvPicPr>
          <p:cNvPr id="127" name="Google Shape;127;p19"/>
          <p:cNvPicPr preferRelativeResize="0"/>
          <p:nvPr/>
        </p:nvPicPr>
        <p:blipFill>
          <a:blip r:embed="rId4">
            <a:alphaModFix/>
          </a:blip>
          <a:stretch>
            <a:fillRect/>
          </a:stretch>
        </p:blipFill>
        <p:spPr>
          <a:xfrm>
            <a:off x="892213" y="1068413"/>
            <a:ext cx="2352675" cy="1466850"/>
          </a:xfrm>
          <a:prstGeom prst="rect">
            <a:avLst/>
          </a:prstGeom>
          <a:noFill/>
          <a:ln>
            <a:noFill/>
          </a:ln>
        </p:spPr>
      </p:pic>
      <p:pic>
        <p:nvPicPr>
          <p:cNvPr id="128" name="Google Shape;128;p19"/>
          <p:cNvPicPr preferRelativeResize="0"/>
          <p:nvPr/>
        </p:nvPicPr>
        <p:blipFill>
          <a:blip r:embed="rId5">
            <a:alphaModFix/>
          </a:blip>
          <a:stretch>
            <a:fillRect/>
          </a:stretch>
        </p:blipFill>
        <p:spPr>
          <a:xfrm>
            <a:off x="5390013" y="1149388"/>
            <a:ext cx="1781175" cy="1304925"/>
          </a:xfrm>
          <a:prstGeom prst="rect">
            <a:avLst/>
          </a:prstGeom>
          <a:noFill/>
          <a:ln>
            <a:noFill/>
          </a:ln>
        </p:spPr>
      </p:pic>
      <p:sp>
        <p:nvSpPr>
          <p:cNvPr id="129" name="Google Shape;129;p19"/>
          <p:cNvSpPr txBox="1"/>
          <p:nvPr/>
        </p:nvSpPr>
        <p:spPr>
          <a:xfrm>
            <a:off x="7467113" y="4762175"/>
            <a:ext cx="1579800" cy="2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chemeClr val="lt1"/>
                </a:solidFill>
                <a:latin typeface="Source Sans Pro"/>
                <a:ea typeface="Source Sans Pro"/>
                <a:cs typeface="Source Sans Pro"/>
                <a:sym typeface="Source Sans Pro"/>
              </a:rPr>
              <a:t>THANK YOU MR. MUSK!</a:t>
            </a:r>
            <a:endParaRPr sz="1050" b="1">
              <a:solidFill>
                <a:schemeClr val="lt1"/>
              </a:solidFill>
              <a:latin typeface="Source Sans Pro"/>
              <a:ea typeface="Source Sans Pro"/>
              <a:cs typeface="Source Sans Pro"/>
              <a:sym typeface="Source Sans Pro"/>
            </a:endParaRPr>
          </a:p>
        </p:txBody>
      </p:sp>
      <p:sp>
        <p:nvSpPr>
          <p:cNvPr id="130" name="Google Shape;130;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1200"/>
                                        <p:tgtEl>
                                          <p:spTgt spid="124"/>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127"/>
                                        </p:tgtEl>
                                        <p:attrNameLst>
                                          <p:attrName>style.visibility</p:attrName>
                                        </p:attrNameLst>
                                      </p:cBhvr>
                                      <p:to>
                                        <p:strVal val="visible"/>
                                      </p:to>
                                    </p:set>
                                    <p:animEffect transition="in" filter="fade">
                                      <p:cBhvr>
                                        <p:cTn id="11" dur="1200"/>
                                        <p:tgtEl>
                                          <p:spTgt spid="127"/>
                                        </p:tgtEl>
                                      </p:cBhvr>
                                    </p:animEffect>
                                  </p:childTnLst>
                                </p:cTn>
                              </p:par>
                            </p:childTnLst>
                          </p:cTn>
                        </p:par>
                        <p:par>
                          <p:cTn id="12" fill="hold">
                            <p:stCondLst>
                              <p:cond delay="2400"/>
                            </p:stCondLst>
                            <p:childTnLst>
                              <p:par>
                                <p:cTn id="13" presetID="10" presetClass="entr" presetSubtype="0" fill="hold" nodeType="afterEffect">
                                  <p:stCondLst>
                                    <p:cond delay="0"/>
                                  </p:stCondLst>
                                  <p:childTnLst>
                                    <p:set>
                                      <p:cBhvr>
                                        <p:cTn id="14" dur="1" fill="hold">
                                          <p:stCondLst>
                                            <p:cond delay="0"/>
                                          </p:stCondLst>
                                        </p:cTn>
                                        <p:tgtEl>
                                          <p:spTgt spid="128"/>
                                        </p:tgtEl>
                                        <p:attrNameLst>
                                          <p:attrName>style.visibility</p:attrName>
                                        </p:attrNameLst>
                                      </p:cBhvr>
                                      <p:to>
                                        <p:strVal val="visible"/>
                                      </p:to>
                                    </p:set>
                                    <p:animEffect transition="in" filter="fade">
                                      <p:cBhvr>
                                        <p:cTn id="15" dur="1200"/>
                                        <p:tgtEl>
                                          <p:spTgt spid="128"/>
                                        </p:tgtEl>
                                      </p:cBhvr>
                                    </p:animEffect>
                                  </p:childTnLst>
                                </p:cTn>
                              </p:par>
                            </p:childTnLst>
                          </p:cTn>
                        </p:par>
                        <p:par>
                          <p:cTn id="16" fill="hold">
                            <p:stCondLst>
                              <p:cond delay="3600"/>
                            </p:stCondLst>
                            <p:childTnLst>
                              <p:par>
                                <p:cTn id="17" presetID="2" presetClass="entr" presetSubtype="8" fill="hold" nodeType="afterEffect">
                                  <p:stCondLst>
                                    <p:cond delay="0"/>
                                  </p:stCondLst>
                                  <p:childTnLst>
                                    <p:set>
                                      <p:cBhvr>
                                        <p:cTn id="18" dur="1" fill="hold">
                                          <p:stCondLst>
                                            <p:cond delay="0"/>
                                          </p:stCondLst>
                                        </p:cTn>
                                        <p:tgtEl>
                                          <p:spTgt spid="125">
                                            <p:txEl>
                                              <p:pRg st="0" end="0"/>
                                            </p:txEl>
                                          </p:spTgt>
                                        </p:tgtEl>
                                        <p:attrNameLst>
                                          <p:attrName>style.visibility</p:attrName>
                                        </p:attrNameLst>
                                      </p:cBhvr>
                                      <p:to>
                                        <p:strVal val="visible"/>
                                      </p:to>
                                    </p:set>
                                    <p:anim calcmode="lin" valueType="num">
                                      <p:cBhvr additive="base">
                                        <p:cTn id="19" dur="1000"/>
                                        <p:tgtEl>
                                          <p:spTgt spid="125">
                                            <p:txEl>
                                              <p:pRg st="0" end="0"/>
                                            </p:txEl>
                                          </p:spTgt>
                                        </p:tgtEl>
                                        <p:attrNameLst>
                                          <p:attrName>ppt_x</p:attrName>
                                        </p:attrNameLst>
                                      </p:cBhvr>
                                      <p:tavLst>
                                        <p:tav tm="0">
                                          <p:val>
                                            <p:strVal val="#ppt_x-1"/>
                                          </p:val>
                                        </p:tav>
                                        <p:tav tm="100000">
                                          <p:val>
                                            <p:strVal val="#ppt_x"/>
                                          </p:val>
                                        </p:tav>
                                      </p:tavLst>
                                    </p:anim>
                                  </p:childTnLst>
                                </p:cTn>
                              </p:par>
                            </p:childTnLst>
                          </p:cTn>
                        </p:par>
                        <p:par>
                          <p:cTn id="20" fill="hold">
                            <p:stCondLst>
                              <p:cond delay="4600"/>
                            </p:stCondLst>
                            <p:childTnLst>
                              <p:par>
                                <p:cTn id="21" presetID="2" presetClass="entr" presetSubtype="8" fill="hold" nodeType="afterEffect">
                                  <p:stCondLst>
                                    <p:cond delay="0"/>
                                  </p:stCondLst>
                                  <p:childTnLst>
                                    <p:set>
                                      <p:cBhvr>
                                        <p:cTn id="22" dur="1" fill="hold">
                                          <p:stCondLst>
                                            <p:cond delay="0"/>
                                          </p:stCondLst>
                                        </p:cTn>
                                        <p:tgtEl>
                                          <p:spTgt spid="125">
                                            <p:txEl>
                                              <p:pRg st="1" end="1"/>
                                            </p:txEl>
                                          </p:spTgt>
                                        </p:tgtEl>
                                        <p:attrNameLst>
                                          <p:attrName>style.visibility</p:attrName>
                                        </p:attrNameLst>
                                      </p:cBhvr>
                                      <p:to>
                                        <p:strVal val="visible"/>
                                      </p:to>
                                    </p:set>
                                    <p:anim calcmode="lin" valueType="num">
                                      <p:cBhvr additive="base">
                                        <p:cTn id="23" dur="1000"/>
                                        <p:tgtEl>
                                          <p:spTgt spid="125">
                                            <p:txEl>
                                              <p:pRg st="1" end="1"/>
                                            </p:txEl>
                                          </p:spTgt>
                                        </p:tgtEl>
                                        <p:attrNameLst>
                                          <p:attrName>ppt_x</p:attrName>
                                        </p:attrNameLst>
                                      </p:cBhvr>
                                      <p:tavLst>
                                        <p:tav tm="0">
                                          <p:val>
                                            <p:strVal val="#ppt_x-1"/>
                                          </p:val>
                                        </p:tav>
                                        <p:tav tm="100000">
                                          <p:val>
                                            <p:strVal val="#ppt_x"/>
                                          </p:val>
                                        </p:tav>
                                      </p:tavLst>
                                    </p:anim>
                                  </p:childTnLst>
                                </p:cTn>
                              </p:par>
                            </p:childTnLst>
                          </p:cTn>
                        </p:par>
                        <p:par>
                          <p:cTn id="24" fill="hold">
                            <p:stCondLst>
                              <p:cond delay="5600"/>
                            </p:stCondLst>
                            <p:childTnLst>
                              <p:par>
                                <p:cTn id="25" presetID="2" presetClass="entr" presetSubtype="8" fill="hold" nodeType="afterEffect">
                                  <p:stCondLst>
                                    <p:cond delay="0"/>
                                  </p:stCondLst>
                                  <p:childTnLst>
                                    <p:set>
                                      <p:cBhvr>
                                        <p:cTn id="26" dur="1" fill="hold">
                                          <p:stCondLst>
                                            <p:cond delay="0"/>
                                          </p:stCondLst>
                                        </p:cTn>
                                        <p:tgtEl>
                                          <p:spTgt spid="125">
                                            <p:txEl>
                                              <p:pRg st="2" end="2"/>
                                            </p:txEl>
                                          </p:spTgt>
                                        </p:tgtEl>
                                        <p:attrNameLst>
                                          <p:attrName>style.visibility</p:attrName>
                                        </p:attrNameLst>
                                      </p:cBhvr>
                                      <p:to>
                                        <p:strVal val="visible"/>
                                      </p:to>
                                    </p:set>
                                    <p:anim calcmode="lin" valueType="num">
                                      <p:cBhvr additive="base">
                                        <p:cTn id="27" dur="1000"/>
                                        <p:tgtEl>
                                          <p:spTgt spid="125">
                                            <p:txEl>
                                              <p:pRg st="2" end="2"/>
                                            </p:txEl>
                                          </p:spTgt>
                                        </p:tgtEl>
                                        <p:attrNameLst>
                                          <p:attrName>ppt_x</p:attrName>
                                        </p:attrNameLst>
                                      </p:cBhvr>
                                      <p:tavLst>
                                        <p:tav tm="0">
                                          <p:val>
                                            <p:strVal val="#ppt_x-1"/>
                                          </p:val>
                                        </p:tav>
                                        <p:tav tm="100000">
                                          <p:val>
                                            <p:strVal val="#ppt_x"/>
                                          </p:val>
                                        </p:tav>
                                      </p:tavLst>
                                    </p:anim>
                                  </p:childTnLst>
                                </p:cTn>
                              </p:par>
                            </p:childTnLst>
                          </p:cTn>
                        </p:par>
                        <p:par>
                          <p:cTn id="28" fill="hold">
                            <p:stCondLst>
                              <p:cond delay="6600"/>
                            </p:stCondLst>
                            <p:childTnLst>
                              <p:par>
                                <p:cTn id="29" presetID="2" presetClass="entr" presetSubtype="8" fill="hold" nodeType="afterEffect">
                                  <p:stCondLst>
                                    <p:cond delay="0"/>
                                  </p:stCondLst>
                                  <p:childTnLst>
                                    <p:set>
                                      <p:cBhvr>
                                        <p:cTn id="30" dur="1" fill="hold">
                                          <p:stCondLst>
                                            <p:cond delay="0"/>
                                          </p:stCondLst>
                                        </p:cTn>
                                        <p:tgtEl>
                                          <p:spTgt spid="125">
                                            <p:txEl>
                                              <p:pRg st="3" end="3"/>
                                            </p:txEl>
                                          </p:spTgt>
                                        </p:tgtEl>
                                        <p:attrNameLst>
                                          <p:attrName>style.visibility</p:attrName>
                                        </p:attrNameLst>
                                      </p:cBhvr>
                                      <p:to>
                                        <p:strVal val="visible"/>
                                      </p:to>
                                    </p:set>
                                    <p:anim calcmode="lin" valueType="num">
                                      <p:cBhvr additive="base">
                                        <p:cTn id="31" dur="1000"/>
                                        <p:tgtEl>
                                          <p:spTgt spid="125">
                                            <p:txEl>
                                              <p:pRg st="3" end="3"/>
                                            </p:txEl>
                                          </p:spTgt>
                                        </p:tgtEl>
                                        <p:attrNameLst>
                                          <p:attrName>ppt_x</p:attrName>
                                        </p:attrNameLst>
                                      </p:cBhvr>
                                      <p:tavLst>
                                        <p:tav tm="0">
                                          <p:val>
                                            <p:strVal val="#ppt_x-1"/>
                                          </p:val>
                                        </p:tav>
                                        <p:tav tm="100000">
                                          <p:val>
                                            <p:strVal val="#ppt_x"/>
                                          </p:val>
                                        </p:tav>
                                      </p:tavLst>
                                    </p:anim>
                                  </p:childTnLst>
                                </p:cTn>
                              </p:par>
                            </p:childTnLst>
                          </p:cTn>
                        </p:par>
                        <p:par>
                          <p:cTn id="32" fill="hold">
                            <p:stCondLst>
                              <p:cond delay="7600"/>
                            </p:stCondLst>
                            <p:childTnLst>
                              <p:par>
                                <p:cTn id="33" presetID="2" presetClass="entr" presetSubtype="8" fill="hold" nodeType="afterEffect">
                                  <p:stCondLst>
                                    <p:cond delay="0"/>
                                  </p:stCondLst>
                                  <p:childTnLst>
                                    <p:set>
                                      <p:cBhvr>
                                        <p:cTn id="34" dur="1" fill="hold">
                                          <p:stCondLst>
                                            <p:cond delay="0"/>
                                          </p:stCondLst>
                                        </p:cTn>
                                        <p:tgtEl>
                                          <p:spTgt spid="125">
                                            <p:txEl>
                                              <p:pRg st="4" end="4"/>
                                            </p:txEl>
                                          </p:spTgt>
                                        </p:tgtEl>
                                        <p:attrNameLst>
                                          <p:attrName>style.visibility</p:attrName>
                                        </p:attrNameLst>
                                      </p:cBhvr>
                                      <p:to>
                                        <p:strVal val="visible"/>
                                      </p:to>
                                    </p:set>
                                    <p:anim calcmode="lin" valueType="num">
                                      <p:cBhvr additive="base">
                                        <p:cTn id="35" dur="1000"/>
                                        <p:tgtEl>
                                          <p:spTgt spid="125">
                                            <p:txEl>
                                              <p:pRg st="4" end="4"/>
                                            </p:txEl>
                                          </p:spTgt>
                                        </p:tgtEl>
                                        <p:attrNameLst>
                                          <p:attrName>ppt_x</p:attrName>
                                        </p:attrNameLst>
                                      </p:cBhvr>
                                      <p:tavLst>
                                        <p:tav tm="0">
                                          <p:val>
                                            <p:strVal val="#ppt_x-1"/>
                                          </p:val>
                                        </p:tav>
                                        <p:tav tm="100000">
                                          <p:val>
                                            <p:strVal val="#ppt_x"/>
                                          </p:val>
                                        </p:tav>
                                      </p:tavLst>
                                    </p:anim>
                                  </p:childTnLst>
                                </p:cTn>
                              </p:par>
                            </p:childTnLst>
                          </p:cTn>
                        </p:par>
                        <p:par>
                          <p:cTn id="36" fill="hold">
                            <p:stCondLst>
                              <p:cond delay="8600"/>
                            </p:stCondLst>
                            <p:childTnLst>
                              <p:par>
                                <p:cTn id="37" presetID="2" presetClass="entr" presetSubtype="8" fill="hold" nodeType="afterEffect">
                                  <p:stCondLst>
                                    <p:cond delay="0"/>
                                  </p:stCondLst>
                                  <p:childTnLst>
                                    <p:set>
                                      <p:cBhvr>
                                        <p:cTn id="38" dur="1" fill="hold">
                                          <p:stCondLst>
                                            <p:cond delay="0"/>
                                          </p:stCondLst>
                                        </p:cTn>
                                        <p:tgtEl>
                                          <p:spTgt spid="125">
                                            <p:txEl>
                                              <p:pRg st="5" end="5"/>
                                            </p:txEl>
                                          </p:spTgt>
                                        </p:tgtEl>
                                        <p:attrNameLst>
                                          <p:attrName>style.visibility</p:attrName>
                                        </p:attrNameLst>
                                      </p:cBhvr>
                                      <p:to>
                                        <p:strVal val="visible"/>
                                      </p:to>
                                    </p:set>
                                    <p:anim calcmode="lin" valueType="num">
                                      <p:cBhvr additive="base">
                                        <p:cTn id="39" dur="1000"/>
                                        <p:tgtEl>
                                          <p:spTgt spid="125">
                                            <p:txEl>
                                              <p:pRg st="5" end="5"/>
                                            </p:txEl>
                                          </p:spTgt>
                                        </p:tgtEl>
                                        <p:attrNameLst>
                                          <p:attrName>ppt_x</p:attrName>
                                        </p:attrNameLst>
                                      </p:cBhvr>
                                      <p:tavLst>
                                        <p:tav tm="0">
                                          <p:val>
                                            <p:strVal val="#ppt_x-1"/>
                                          </p:val>
                                        </p:tav>
                                        <p:tav tm="100000">
                                          <p:val>
                                            <p:strVal val="#ppt_x"/>
                                          </p:val>
                                        </p:tav>
                                      </p:tavLst>
                                    </p:anim>
                                  </p:childTnLst>
                                </p:cTn>
                              </p:par>
                            </p:childTnLst>
                          </p:cTn>
                        </p:par>
                        <p:par>
                          <p:cTn id="40" fill="hold">
                            <p:stCondLst>
                              <p:cond delay="9600"/>
                            </p:stCondLst>
                            <p:childTnLst>
                              <p:par>
                                <p:cTn id="41" presetID="2" presetClass="entr" presetSubtype="8" fill="hold" nodeType="afterEffect">
                                  <p:stCondLst>
                                    <p:cond delay="0"/>
                                  </p:stCondLst>
                                  <p:childTnLst>
                                    <p:set>
                                      <p:cBhvr>
                                        <p:cTn id="42" dur="1" fill="hold">
                                          <p:stCondLst>
                                            <p:cond delay="0"/>
                                          </p:stCondLst>
                                        </p:cTn>
                                        <p:tgtEl>
                                          <p:spTgt spid="125">
                                            <p:txEl>
                                              <p:pRg st="6" end="6"/>
                                            </p:txEl>
                                          </p:spTgt>
                                        </p:tgtEl>
                                        <p:attrNameLst>
                                          <p:attrName>style.visibility</p:attrName>
                                        </p:attrNameLst>
                                      </p:cBhvr>
                                      <p:to>
                                        <p:strVal val="visible"/>
                                      </p:to>
                                    </p:set>
                                    <p:anim calcmode="lin" valueType="num">
                                      <p:cBhvr additive="base">
                                        <p:cTn id="43" dur="1000"/>
                                        <p:tgtEl>
                                          <p:spTgt spid="125">
                                            <p:txEl>
                                              <p:pRg st="6" end="6"/>
                                            </p:txEl>
                                          </p:spTgt>
                                        </p:tgtEl>
                                        <p:attrNameLst>
                                          <p:attrName>ppt_x</p:attrName>
                                        </p:attrNameLst>
                                      </p:cBhvr>
                                      <p:tavLst>
                                        <p:tav tm="0">
                                          <p:val>
                                            <p:strVal val="#ppt_x-1"/>
                                          </p:val>
                                        </p:tav>
                                        <p:tav tm="100000">
                                          <p:val>
                                            <p:strVal val="#ppt_x"/>
                                          </p:val>
                                        </p:tav>
                                      </p:tavLst>
                                    </p:anim>
                                  </p:childTnLst>
                                </p:cTn>
                              </p:par>
                            </p:childTnLst>
                          </p:cTn>
                        </p:par>
                        <p:par>
                          <p:cTn id="44" fill="hold">
                            <p:stCondLst>
                              <p:cond delay="10600"/>
                            </p:stCondLst>
                            <p:childTnLst>
                              <p:par>
                                <p:cTn id="45" presetID="23" presetClass="entr" presetSubtype="16" fill="hold" nodeType="afterEffect">
                                  <p:stCondLst>
                                    <p:cond delay="0"/>
                                  </p:stCondLst>
                                  <p:childTnLst>
                                    <p:set>
                                      <p:cBhvr>
                                        <p:cTn id="46" dur="1" fill="hold">
                                          <p:stCondLst>
                                            <p:cond delay="0"/>
                                          </p:stCondLst>
                                        </p:cTn>
                                        <p:tgtEl>
                                          <p:spTgt spid="126"/>
                                        </p:tgtEl>
                                        <p:attrNameLst>
                                          <p:attrName>style.visibility</p:attrName>
                                        </p:attrNameLst>
                                      </p:cBhvr>
                                      <p:to>
                                        <p:strVal val="visible"/>
                                      </p:to>
                                    </p:set>
                                    <p:anim calcmode="lin" valueType="num">
                                      <p:cBhvr additive="base">
                                        <p:cTn id="47" dur="1200"/>
                                        <p:tgtEl>
                                          <p:spTgt spid="126"/>
                                        </p:tgtEl>
                                        <p:attrNameLst>
                                          <p:attrName>ppt_w</p:attrName>
                                        </p:attrNameLst>
                                      </p:cBhvr>
                                      <p:tavLst>
                                        <p:tav tm="0">
                                          <p:val>
                                            <p:strVal val="0"/>
                                          </p:val>
                                        </p:tav>
                                        <p:tav tm="100000">
                                          <p:val>
                                            <p:strVal val="#ppt_w"/>
                                          </p:val>
                                        </p:tav>
                                      </p:tavLst>
                                    </p:anim>
                                    <p:anim calcmode="lin" valueType="num">
                                      <p:cBhvr additive="base">
                                        <p:cTn id="48" dur="1200"/>
                                        <p:tgtEl>
                                          <p:spTgt spid="12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311700" y="4364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Disease Labels</a:t>
            </a:r>
            <a:endParaRPr/>
          </a:p>
        </p:txBody>
      </p:sp>
      <p:pic>
        <p:nvPicPr>
          <p:cNvPr id="136" name="Google Shape;136;p20"/>
          <p:cNvPicPr preferRelativeResize="0"/>
          <p:nvPr/>
        </p:nvPicPr>
        <p:blipFill>
          <a:blip r:embed="rId3">
            <a:alphaModFix/>
          </a:blip>
          <a:stretch>
            <a:fillRect/>
          </a:stretch>
        </p:blipFill>
        <p:spPr>
          <a:xfrm>
            <a:off x="7898750" y="184645"/>
            <a:ext cx="714000" cy="714000"/>
          </a:xfrm>
          <a:prstGeom prst="rect">
            <a:avLst/>
          </a:prstGeom>
          <a:noFill/>
          <a:ln>
            <a:noFill/>
          </a:ln>
        </p:spPr>
      </p:pic>
      <p:graphicFrame>
        <p:nvGraphicFramePr>
          <p:cNvPr id="137" name="Google Shape;137;p20"/>
          <p:cNvGraphicFramePr/>
          <p:nvPr/>
        </p:nvGraphicFramePr>
        <p:xfrm>
          <a:off x="2254675" y="1059825"/>
          <a:ext cx="4634625" cy="3865480"/>
        </p:xfrm>
        <a:graphic>
          <a:graphicData uri="http://schemas.openxmlformats.org/drawingml/2006/table">
            <a:tbl>
              <a:tblPr>
                <a:noFill/>
                <a:tableStyleId>{3F26F47F-C987-4F4E-8C8F-316205202730}</a:tableStyleId>
              </a:tblPr>
              <a:tblGrid>
                <a:gridCol w="1009050">
                  <a:extLst>
                    <a:ext uri="{9D8B030D-6E8A-4147-A177-3AD203B41FA5}">
                      <a16:colId xmlns:a16="http://schemas.microsoft.com/office/drawing/2014/main" val="20000"/>
                    </a:ext>
                  </a:extLst>
                </a:gridCol>
                <a:gridCol w="3625575">
                  <a:extLst>
                    <a:ext uri="{9D8B030D-6E8A-4147-A177-3AD203B41FA5}">
                      <a16:colId xmlns:a16="http://schemas.microsoft.com/office/drawing/2014/main" val="20001"/>
                    </a:ext>
                  </a:extLst>
                </a:gridCol>
              </a:tblGrid>
              <a:tr h="695800">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Label Number</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Disease Name</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35000">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0</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Dyed-Lifted-Polyps</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35000">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1</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Dyed-Resection-Margins</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35000">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2</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Esophagitis</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35000">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3</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Normal-Cecum</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35000">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4</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Normal-Pylorus</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35000">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5</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Normal-Z-Line</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35000">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6</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Polyps</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35000">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7</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Source Sans Pro"/>
                          <a:ea typeface="Source Sans Pro"/>
                          <a:cs typeface="Source Sans Pro"/>
                          <a:sym typeface="Source Sans Pro"/>
                        </a:rPr>
                        <a:t>Ulcerative-Colitis</a:t>
                      </a:r>
                      <a:endParaRPr>
                        <a:solidFill>
                          <a:schemeClr val="accent2"/>
                        </a:solidFill>
                        <a:latin typeface="Source Sans Pro"/>
                        <a:ea typeface="Source Sans Pro"/>
                        <a:cs typeface="Source Sans Pro"/>
                        <a:sym typeface="Source Sans Pr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38" name="Google Shape;138;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1200"/>
                                        <p:tgtEl>
                                          <p:spTgt spid="135"/>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fade">
                                      <p:cBhvr>
                                        <p:cTn id="11" dur="1200"/>
                                        <p:tgtEl>
                                          <p:spTgt spid="137"/>
                                        </p:tgtEl>
                                      </p:cBhvr>
                                    </p:animEffect>
                                  </p:childTnLst>
                                </p:cTn>
                              </p:par>
                            </p:childTnLst>
                          </p:cTn>
                        </p:par>
                        <p:par>
                          <p:cTn id="12" fill="hold">
                            <p:stCondLst>
                              <p:cond delay="2400"/>
                            </p:stCondLst>
                            <p:childTnLst>
                              <p:par>
                                <p:cTn id="13" presetID="10" presetClass="entr" presetSubtype="0" fill="hold" nodeType="after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12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One - VGG16 </a:t>
            </a:r>
            <a:endParaRPr/>
          </a:p>
        </p:txBody>
      </p:sp>
      <p:pic>
        <p:nvPicPr>
          <p:cNvPr id="144" name="Google Shape;144;p21"/>
          <p:cNvPicPr preferRelativeResize="0"/>
          <p:nvPr/>
        </p:nvPicPr>
        <p:blipFill rotWithShape="1">
          <a:blip r:embed="rId3">
            <a:alphaModFix/>
          </a:blip>
          <a:srcRect l="13080" t="9628" r="12304" b="20092"/>
          <a:stretch/>
        </p:blipFill>
        <p:spPr>
          <a:xfrm>
            <a:off x="7501490" y="120350"/>
            <a:ext cx="1095861" cy="1032126"/>
          </a:xfrm>
          <a:prstGeom prst="rect">
            <a:avLst/>
          </a:prstGeom>
          <a:noFill/>
          <a:ln>
            <a:noFill/>
          </a:ln>
        </p:spPr>
      </p:pic>
      <p:sp>
        <p:nvSpPr>
          <p:cNvPr id="145" name="Google Shape;145;p21"/>
          <p:cNvSpPr txBox="1">
            <a:spLocks noGrp="1"/>
          </p:cNvSpPr>
          <p:nvPr>
            <p:ph type="body" idx="1"/>
          </p:nvPr>
        </p:nvSpPr>
        <p:spPr>
          <a:xfrm>
            <a:off x="4424600" y="1152475"/>
            <a:ext cx="4481700" cy="38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100" b="1">
                <a:solidFill>
                  <a:schemeClr val="accent2"/>
                </a:solidFill>
              </a:rPr>
              <a:t>Base Model</a:t>
            </a:r>
            <a:r>
              <a:rPr lang="en" sz="1100">
                <a:solidFill>
                  <a:schemeClr val="accent2"/>
                </a:solidFill>
              </a:rPr>
              <a:t>: Utilizes VGG16, a powerful pre-trained convolutional neural network.</a:t>
            </a:r>
            <a:endParaRPr sz="1100">
              <a:solidFill>
                <a:schemeClr val="accent2"/>
              </a:solidFill>
            </a:endParaRPr>
          </a:p>
          <a:p>
            <a:pPr marL="0" lvl="0" indent="0" algn="l" rtl="0">
              <a:spcBef>
                <a:spcPts val="1200"/>
              </a:spcBef>
              <a:spcAft>
                <a:spcPts val="0"/>
              </a:spcAft>
              <a:buClr>
                <a:schemeClr val="dk2"/>
              </a:buClr>
              <a:buSzPts val="1100"/>
              <a:buFont typeface="Arial"/>
              <a:buNone/>
            </a:pPr>
            <a:r>
              <a:rPr lang="en" sz="1100" b="1">
                <a:solidFill>
                  <a:schemeClr val="accent2"/>
                </a:solidFill>
              </a:rPr>
              <a:t>Architecture:</a:t>
            </a:r>
            <a:endParaRPr sz="1100" b="1">
              <a:solidFill>
                <a:schemeClr val="accent2"/>
              </a:solidFill>
            </a:endParaRPr>
          </a:p>
          <a:p>
            <a:pPr marL="457200" lvl="0" indent="-298450" algn="l" rtl="0">
              <a:spcBef>
                <a:spcPts val="1200"/>
              </a:spcBef>
              <a:spcAft>
                <a:spcPts val="0"/>
              </a:spcAft>
              <a:buClr>
                <a:schemeClr val="accent2"/>
              </a:buClr>
              <a:buSzPts val="1100"/>
              <a:buChar char="●"/>
            </a:pPr>
            <a:r>
              <a:rPr lang="en" sz="1100">
                <a:solidFill>
                  <a:schemeClr val="accent2"/>
                </a:solidFill>
              </a:rPr>
              <a:t>Input: 224x224 RGB image</a:t>
            </a:r>
            <a:endParaRPr sz="1100">
              <a:solidFill>
                <a:schemeClr val="accent2"/>
              </a:solidFill>
            </a:endParaRPr>
          </a:p>
          <a:p>
            <a:pPr marL="457200" lvl="0" indent="-298450" algn="l" rtl="0">
              <a:spcBef>
                <a:spcPts val="0"/>
              </a:spcBef>
              <a:spcAft>
                <a:spcPts val="0"/>
              </a:spcAft>
              <a:buClr>
                <a:schemeClr val="accent2"/>
              </a:buClr>
              <a:buSzPts val="1100"/>
              <a:buChar char="●"/>
            </a:pPr>
            <a:r>
              <a:rPr lang="en" sz="1100">
                <a:solidFill>
                  <a:schemeClr val="accent2"/>
                </a:solidFill>
              </a:rPr>
              <a:t>Convolutional Blocks:</a:t>
            </a:r>
            <a:endParaRPr sz="1100">
              <a:solidFill>
                <a:schemeClr val="accent2"/>
              </a:solidFill>
            </a:endParaRPr>
          </a:p>
          <a:p>
            <a:pPr marL="914400" lvl="1" indent="-298450" algn="l" rtl="0">
              <a:spcBef>
                <a:spcPts val="0"/>
              </a:spcBef>
              <a:spcAft>
                <a:spcPts val="0"/>
              </a:spcAft>
              <a:buClr>
                <a:schemeClr val="accent2"/>
              </a:buClr>
              <a:buSzPts val="1100"/>
              <a:buChar char="○"/>
            </a:pPr>
            <a:r>
              <a:rPr lang="en" sz="1100">
                <a:solidFill>
                  <a:schemeClr val="accent2"/>
                </a:solidFill>
              </a:rPr>
              <a:t>Multiple convolutional layers (with 3x3 filters)</a:t>
            </a:r>
            <a:endParaRPr sz="1100">
              <a:solidFill>
                <a:schemeClr val="accent2"/>
              </a:solidFill>
            </a:endParaRPr>
          </a:p>
          <a:p>
            <a:pPr marL="914400" lvl="1" indent="-298450" algn="l" rtl="0">
              <a:spcBef>
                <a:spcPts val="0"/>
              </a:spcBef>
              <a:spcAft>
                <a:spcPts val="0"/>
              </a:spcAft>
              <a:buClr>
                <a:schemeClr val="accent2"/>
              </a:buClr>
              <a:buSzPts val="1100"/>
              <a:buChar char="○"/>
            </a:pPr>
            <a:r>
              <a:rPr lang="en" sz="1100">
                <a:solidFill>
                  <a:schemeClr val="accent2"/>
                </a:solidFill>
              </a:rPr>
              <a:t>Max-pooling layers for downsampling</a:t>
            </a:r>
            <a:endParaRPr sz="1100">
              <a:solidFill>
                <a:schemeClr val="accent2"/>
              </a:solidFill>
            </a:endParaRPr>
          </a:p>
          <a:p>
            <a:pPr marL="457200" lvl="0" indent="-298450" algn="l" rtl="0">
              <a:spcBef>
                <a:spcPts val="0"/>
              </a:spcBef>
              <a:spcAft>
                <a:spcPts val="0"/>
              </a:spcAft>
              <a:buClr>
                <a:schemeClr val="accent2"/>
              </a:buClr>
              <a:buSzPts val="1100"/>
              <a:buChar char="●"/>
            </a:pPr>
            <a:r>
              <a:rPr lang="en" sz="1100">
                <a:solidFill>
                  <a:schemeClr val="accent2"/>
                </a:solidFill>
              </a:rPr>
              <a:t>Fully Connected Layers:</a:t>
            </a:r>
            <a:endParaRPr sz="1100">
              <a:solidFill>
                <a:schemeClr val="accent2"/>
              </a:solidFill>
            </a:endParaRPr>
          </a:p>
          <a:p>
            <a:pPr marL="914400" lvl="1" indent="-298450" algn="l" rtl="0">
              <a:spcBef>
                <a:spcPts val="0"/>
              </a:spcBef>
              <a:spcAft>
                <a:spcPts val="0"/>
              </a:spcAft>
              <a:buClr>
                <a:schemeClr val="accent2"/>
              </a:buClr>
              <a:buSzPts val="1100"/>
              <a:buChar char="○"/>
            </a:pPr>
            <a:r>
              <a:rPr lang="en" sz="1100">
                <a:solidFill>
                  <a:schemeClr val="accent2"/>
                </a:solidFill>
              </a:rPr>
              <a:t>Layers to map the extracted features to the final output classes</a:t>
            </a:r>
            <a:endParaRPr sz="1100">
              <a:solidFill>
                <a:schemeClr val="accent2"/>
              </a:solidFill>
            </a:endParaRPr>
          </a:p>
          <a:p>
            <a:pPr marL="457200" lvl="0" indent="-298450" algn="l" rtl="0">
              <a:spcBef>
                <a:spcPts val="0"/>
              </a:spcBef>
              <a:spcAft>
                <a:spcPts val="0"/>
              </a:spcAft>
              <a:buClr>
                <a:schemeClr val="accent2"/>
              </a:buClr>
              <a:buSzPts val="1100"/>
              <a:buChar char="●"/>
            </a:pPr>
            <a:r>
              <a:rPr lang="en" sz="1100">
                <a:solidFill>
                  <a:schemeClr val="accent2"/>
                </a:solidFill>
              </a:rPr>
              <a:t>Output: 1000-dimensional vector (corresponding to 1000 ImageNet classes)</a:t>
            </a:r>
            <a:endParaRPr sz="1100">
              <a:solidFill>
                <a:schemeClr val="accent2"/>
              </a:solidFill>
            </a:endParaRPr>
          </a:p>
          <a:p>
            <a:pPr marL="0" lvl="0" indent="0" algn="l" rtl="0">
              <a:spcBef>
                <a:spcPts val="1200"/>
              </a:spcBef>
              <a:spcAft>
                <a:spcPts val="0"/>
              </a:spcAft>
              <a:buClr>
                <a:schemeClr val="dk2"/>
              </a:buClr>
              <a:buSzPts val="1100"/>
              <a:buFont typeface="Arial"/>
              <a:buNone/>
            </a:pPr>
            <a:r>
              <a:rPr lang="en" sz="1100" b="1">
                <a:solidFill>
                  <a:schemeClr val="accent2"/>
                </a:solidFill>
              </a:rPr>
              <a:t>Total Parameters</a:t>
            </a:r>
            <a:r>
              <a:rPr lang="en" sz="1100">
                <a:solidFill>
                  <a:schemeClr val="accent2"/>
                </a:solidFill>
              </a:rPr>
              <a:t>: 33,989,210</a:t>
            </a:r>
            <a:endParaRPr sz="1100">
              <a:solidFill>
                <a:schemeClr val="accent2"/>
              </a:solidFill>
            </a:endParaRPr>
          </a:p>
          <a:p>
            <a:pPr marL="0" lvl="0" indent="0" algn="l" rtl="0">
              <a:spcBef>
                <a:spcPts val="1200"/>
              </a:spcBef>
              <a:spcAft>
                <a:spcPts val="0"/>
              </a:spcAft>
              <a:buClr>
                <a:schemeClr val="dk2"/>
              </a:buClr>
              <a:buSzPts val="1100"/>
              <a:buFont typeface="Arial"/>
              <a:buNone/>
            </a:pPr>
            <a:r>
              <a:rPr lang="en" sz="1100" b="1">
                <a:solidFill>
                  <a:schemeClr val="accent2"/>
                </a:solidFill>
              </a:rPr>
              <a:t>Trainable Parameters</a:t>
            </a:r>
            <a:r>
              <a:rPr lang="en" sz="1100">
                <a:solidFill>
                  <a:schemeClr val="accent2"/>
                </a:solidFill>
              </a:rPr>
              <a:t>: 6,424,840</a:t>
            </a:r>
            <a:endParaRPr sz="1100">
              <a:solidFill>
                <a:schemeClr val="accent2"/>
              </a:solidFill>
            </a:endParaRPr>
          </a:p>
          <a:p>
            <a:pPr marL="0" lvl="0" indent="0" algn="l" rtl="0">
              <a:spcBef>
                <a:spcPts val="1200"/>
              </a:spcBef>
              <a:spcAft>
                <a:spcPts val="0"/>
              </a:spcAft>
              <a:buClr>
                <a:schemeClr val="dk2"/>
              </a:buClr>
              <a:buSzPts val="1100"/>
              <a:buFont typeface="Arial"/>
              <a:buNone/>
            </a:pPr>
            <a:r>
              <a:rPr lang="en" sz="1100" b="1">
                <a:solidFill>
                  <a:schemeClr val="accent2"/>
                </a:solidFill>
              </a:rPr>
              <a:t>Non-trainable Parameters:</a:t>
            </a:r>
            <a:r>
              <a:rPr lang="en" sz="1100">
                <a:solidFill>
                  <a:schemeClr val="accent2"/>
                </a:solidFill>
              </a:rPr>
              <a:t> 14,714,688</a:t>
            </a:r>
            <a:endParaRPr sz="1100">
              <a:solidFill>
                <a:schemeClr val="accent2"/>
              </a:solidFill>
            </a:endParaRPr>
          </a:p>
          <a:p>
            <a:pPr marL="0" lvl="0" indent="0" algn="l" rtl="0">
              <a:spcBef>
                <a:spcPts val="1200"/>
              </a:spcBef>
              <a:spcAft>
                <a:spcPts val="0"/>
              </a:spcAft>
              <a:buClr>
                <a:schemeClr val="dk2"/>
              </a:buClr>
              <a:buSzPts val="1100"/>
              <a:buFont typeface="Arial"/>
              <a:buNone/>
            </a:pPr>
            <a:endParaRPr sz="1100">
              <a:solidFill>
                <a:schemeClr val="accent2"/>
              </a:solidFill>
            </a:endParaRPr>
          </a:p>
          <a:p>
            <a:pPr marL="0" lvl="0" indent="0" algn="l" rtl="0">
              <a:spcBef>
                <a:spcPts val="1200"/>
              </a:spcBef>
              <a:spcAft>
                <a:spcPts val="1200"/>
              </a:spcAft>
              <a:buNone/>
            </a:pPr>
            <a:endParaRPr sz="1100" b="1" u="sng">
              <a:solidFill>
                <a:schemeClr val="accent2"/>
              </a:solidFill>
            </a:endParaRPr>
          </a:p>
        </p:txBody>
      </p:sp>
      <p:pic>
        <p:nvPicPr>
          <p:cNvPr id="146" name="Google Shape;146;p21"/>
          <p:cNvPicPr preferRelativeResize="0"/>
          <p:nvPr/>
        </p:nvPicPr>
        <p:blipFill rotWithShape="1">
          <a:blip r:embed="rId4">
            <a:alphaModFix/>
          </a:blip>
          <a:srcRect t="2987"/>
          <a:stretch/>
        </p:blipFill>
        <p:spPr>
          <a:xfrm>
            <a:off x="92275" y="1199175"/>
            <a:ext cx="4398999" cy="2650326"/>
          </a:xfrm>
          <a:prstGeom prst="rect">
            <a:avLst/>
          </a:prstGeom>
          <a:noFill/>
          <a:ln>
            <a:noFill/>
          </a:ln>
        </p:spPr>
      </p:pic>
      <p:sp>
        <p:nvSpPr>
          <p:cNvPr id="147" name="Google Shape;147;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1200"/>
                                        <p:tgtEl>
                                          <p:spTgt spid="143"/>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146"/>
                                        </p:tgtEl>
                                        <p:attrNameLst>
                                          <p:attrName>style.visibility</p:attrName>
                                        </p:attrNameLst>
                                      </p:cBhvr>
                                      <p:to>
                                        <p:strVal val="visible"/>
                                      </p:to>
                                    </p:set>
                                    <p:anim calcmode="lin" valueType="num">
                                      <p:cBhvr additive="base">
                                        <p:cTn id="11" dur="1200"/>
                                        <p:tgtEl>
                                          <p:spTgt spid="146"/>
                                        </p:tgtEl>
                                        <p:attrNameLst>
                                          <p:attrName>ppt_x</p:attrName>
                                        </p:attrNameLst>
                                      </p:cBhvr>
                                      <p:tavLst>
                                        <p:tav tm="0">
                                          <p:val>
                                            <p:strVal val="#ppt_x-1"/>
                                          </p:val>
                                        </p:tav>
                                        <p:tav tm="100000">
                                          <p:val>
                                            <p:strVal val="#ppt_x"/>
                                          </p:val>
                                        </p:tav>
                                      </p:tavLst>
                                    </p:anim>
                                  </p:childTnLst>
                                </p:cTn>
                              </p:par>
                            </p:childTnLst>
                          </p:cTn>
                        </p:par>
                        <p:par>
                          <p:cTn id="12" fill="hold">
                            <p:stCondLst>
                              <p:cond delay="2400"/>
                            </p:stCondLst>
                            <p:childTnLst>
                              <p:par>
                                <p:cTn id="13" presetID="2" presetClass="entr" presetSubtype="2" fill="hold" nodeType="afterEffect">
                                  <p:stCondLst>
                                    <p:cond delay="0"/>
                                  </p:stCondLst>
                                  <p:childTnLst>
                                    <p:set>
                                      <p:cBhvr>
                                        <p:cTn id="14" dur="1" fill="hold">
                                          <p:stCondLst>
                                            <p:cond delay="0"/>
                                          </p:stCondLst>
                                        </p:cTn>
                                        <p:tgtEl>
                                          <p:spTgt spid="145">
                                            <p:txEl>
                                              <p:pRg st="0" end="0"/>
                                            </p:txEl>
                                          </p:spTgt>
                                        </p:tgtEl>
                                        <p:attrNameLst>
                                          <p:attrName>style.visibility</p:attrName>
                                        </p:attrNameLst>
                                      </p:cBhvr>
                                      <p:to>
                                        <p:strVal val="visible"/>
                                      </p:to>
                                    </p:set>
                                    <p:anim calcmode="lin" valueType="num">
                                      <p:cBhvr additive="base">
                                        <p:cTn id="15" dur="1200"/>
                                        <p:tgtEl>
                                          <p:spTgt spid="145">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3600"/>
                            </p:stCondLst>
                            <p:childTnLst>
                              <p:par>
                                <p:cTn id="17" presetID="2" presetClass="entr" presetSubtype="2" fill="hold" nodeType="afterEffect">
                                  <p:stCondLst>
                                    <p:cond delay="0"/>
                                  </p:stCondLst>
                                  <p:childTnLst>
                                    <p:set>
                                      <p:cBhvr>
                                        <p:cTn id="18" dur="1" fill="hold">
                                          <p:stCondLst>
                                            <p:cond delay="0"/>
                                          </p:stCondLst>
                                        </p:cTn>
                                        <p:tgtEl>
                                          <p:spTgt spid="145">
                                            <p:txEl>
                                              <p:pRg st="1" end="1"/>
                                            </p:txEl>
                                          </p:spTgt>
                                        </p:tgtEl>
                                        <p:attrNameLst>
                                          <p:attrName>style.visibility</p:attrName>
                                        </p:attrNameLst>
                                      </p:cBhvr>
                                      <p:to>
                                        <p:strVal val="visible"/>
                                      </p:to>
                                    </p:set>
                                    <p:anim calcmode="lin" valueType="num">
                                      <p:cBhvr additive="base">
                                        <p:cTn id="19" dur="1200"/>
                                        <p:tgtEl>
                                          <p:spTgt spid="145">
                                            <p:txEl>
                                              <p:pRg st="1" end="1"/>
                                            </p:txEl>
                                          </p:spTgt>
                                        </p:tgtEl>
                                        <p:attrNameLst>
                                          <p:attrName>ppt_x</p:attrName>
                                        </p:attrNameLst>
                                      </p:cBhvr>
                                      <p:tavLst>
                                        <p:tav tm="0">
                                          <p:val>
                                            <p:strVal val="#ppt_x+1"/>
                                          </p:val>
                                        </p:tav>
                                        <p:tav tm="100000">
                                          <p:val>
                                            <p:strVal val="#ppt_x"/>
                                          </p:val>
                                        </p:tav>
                                      </p:tavLst>
                                    </p:anim>
                                  </p:childTnLst>
                                </p:cTn>
                              </p:par>
                            </p:childTnLst>
                          </p:cTn>
                        </p:par>
                        <p:par>
                          <p:cTn id="20" fill="hold">
                            <p:stCondLst>
                              <p:cond delay="4800"/>
                            </p:stCondLst>
                            <p:childTnLst>
                              <p:par>
                                <p:cTn id="21" presetID="2" presetClass="entr" presetSubtype="2" fill="hold" nodeType="afterEffect">
                                  <p:stCondLst>
                                    <p:cond delay="0"/>
                                  </p:stCondLst>
                                  <p:childTnLst>
                                    <p:set>
                                      <p:cBhvr>
                                        <p:cTn id="22" dur="1" fill="hold">
                                          <p:stCondLst>
                                            <p:cond delay="0"/>
                                          </p:stCondLst>
                                        </p:cTn>
                                        <p:tgtEl>
                                          <p:spTgt spid="145">
                                            <p:txEl>
                                              <p:pRg st="2" end="2"/>
                                            </p:txEl>
                                          </p:spTgt>
                                        </p:tgtEl>
                                        <p:attrNameLst>
                                          <p:attrName>style.visibility</p:attrName>
                                        </p:attrNameLst>
                                      </p:cBhvr>
                                      <p:to>
                                        <p:strVal val="visible"/>
                                      </p:to>
                                    </p:set>
                                    <p:anim calcmode="lin" valueType="num">
                                      <p:cBhvr additive="base">
                                        <p:cTn id="23" dur="1200"/>
                                        <p:tgtEl>
                                          <p:spTgt spid="145">
                                            <p:txEl>
                                              <p:pRg st="2" end="2"/>
                                            </p:txEl>
                                          </p:spTgt>
                                        </p:tgtEl>
                                        <p:attrNameLst>
                                          <p:attrName>ppt_x</p:attrName>
                                        </p:attrNameLst>
                                      </p:cBhvr>
                                      <p:tavLst>
                                        <p:tav tm="0">
                                          <p:val>
                                            <p:strVal val="#ppt_x+1"/>
                                          </p:val>
                                        </p:tav>
                                        <p:tav tm="100000">
                                          <p:val>
                                            <p:strVal val="#ppt_x"/>
                                          </p:val>
                                        </p:tav>
                                      </p:tavLst>
                                    </p:anim>
                                  </p:childTnLst>
                                </p:cTn>
                              </p:par>
                            </p:childTnLst>
                          </p:cTn>
                        </p:par>
                        <p:par>
                          <p:cTn id="24" fill="hold">
                            <p:stCondLst>
                              <p:cond delay="6000"/>
                            </p:stCondLst>
                            <p:childTnLst>
                              <p:par>
                                <p:cTn id="25" presetID="2" presetClass="entr" presetSubtype="2" fill="hold" nodeType="afterEffect">
                                  <p:stCondLst>
                                    <p:cond delay="0"/>
                                  </p:stCondLst>
                                  <p:childTnLst>
                                    <p:set>
                                      <p:cBhvr>
                                        <p:cTn id="26" dur="1" fill="hold">
                                          <p:stCondLst>
                                            <p:cond delay="0"/>
                                          </p:stCondLst>
                                        </p:cTn>
                                        <p:tgtEl>
                                          <p:spTgt spid="145">
                                            <p:txEl>
                                              <p:pRg st="3" end="3"/>
                                            </p:txEl>
                                          </p:spTgt>
                                        </p:tgtEl>
                                        <p:attrNameLst>
                                          <p:attrName>style.visibility</p:attrName>
                                        </p:attrNameLst>
                                      </p:cBhvr>
                                      <p:to>
                                        <p:strVal val="visible"/>
                                      </p:to>
                                    </p:set>
                                    <p:anim calcmode="lin" valueType="num">
                                      <p:cBhvr additive="base">
                                        <p:cTn id="27" dur="1200"/>
                                        <p:tgtEl>
                                          <p:spTgt spid="145">
                                            <p:txEl>
                                              <p:pRg st="3" end="3"/>
                                            </p:txEl>
                                          </p:spTgt>
                                        </p:tgtEl>
                                        <p:attrNameLst>
                                          <p:attrName>ppt_x</p:attrName>
                                        </p:attrNameLst>
                                      </p:cBhvr>
                                      <p:tavLst>
                                        <p:tav tm="0">
                                          <p:val>
                                            <p:strVal val="#ppt_x+1"/>
                                          </p:val>
                                        </p:tav>
                                        <p:tav tm="100000">
                                          <p:val>
                                            <p:strVal val="#ppt_x"/>
                                          </p:val>
                                        </p:tav>
                                      </p:tavLst>
                                    </p:anim>
                                  </p:childTnLst>
                                </p:cTn>
                              </p:par>
                            </p:childTnLst>
                          </p:cTn>
                        </p:par>
                        <p:par>
                          <p:cTn id="28" fill="hold">
                            <p:stCondLst>
                              <p:cond delay="7200"/>
                            </p:stCondLst>
                            <p:childTnLst>
                              <p:par>
                                <p:cTn id="29" presetID="2" presetClass="entr" presetSubtype="2" fill="hold" nodeType="afterEffect">
                                  <p:stCondLst>
                                    <p:cond delay="0"/>
                                  </p:stCondLst>
                                  <p:childTnLst>
                                    <p:set>
                                      <p:cBhvr>
                                        <p:cTn id="30" dur="1" fill="hold">
                                          <p:stCondLst>
                                            <p:cond delay="0"/>
                                          </p:stCondLst>
                                        </p:cTn>
                                        <p:tgtEl>
                                          <p:spTgt spid="145">
                                            <p:txEl>
                                              <p:pRg st="4" end="4"/>
                                            </p:txEl>
                                          </p:spTgt>
                                        </p:tgtEl>
                                        <p:attrNameLst>
                                          <p:attrName>style.visibility</p:attrName>
                                        </p:attrNameLst>
                                      </p:cBhvr>
                                      <p:to>
                                        <p:strVal val="visible"/>
                                      </p:to>
                                    </p:set>
                                    <p:anim calcmode="lin" valueType="num">
                                      <p:cBhvr additive="base">
                                        <p:cTn id="31" dur="1200"/>
                                        <p:tgtEl>
                                          <p:spTgt spid="145">
                                            <p:txEl>
                                              <p:pRg st="4" end="4"/>
                                            </p:txEl>
                                          </p:spTgt>
                                        </p:tgtEl>
                                        <p:attrNameLst>
                                          <p:attrName>ppt_x</p:attrName>
                                        </p:attrNameLst>
                                      </p:cBhvr>
                                      <p:tavLst>
                                        <p:tav tm="0">
                                          <p:val>
                                            <p:strVal val="#ppt_x+1"/>
                                          </p:val>
                                        </p:tav>
                                        <p:tav tm="100000">
                                          <p:val>
                                            <p:strVal val="#ppt_x"/>
                                          </p:val>
                                        </p:tav>
                                      </p:tavLst>
                                    </p:anim>
                                  </p:childTnLst>
                                </p:cTn>
                              </p:par>
                            </p:childTnLst>
                          </p:cTn>
                        </p:par>
                        <p:par>
                          <p:cTn id="32" fill="hold">
                            <p:stCondLst>
                              <p:cond delay="8400"/>
                            </p:stCondLst>
                            <p:childTnLst>
                              <p:par>
                                <p:cTn id="33" presetID="2" presetClass="entr" presetSubtype="2" fill="hold" nodeType="afterEffect">
                                  <p:stCondLst>
                                    <p:cond delay="0"/>
                                  </p:stCondLst>
                                  <p:childTnLst>
                                    <p:set>
                                      <p:cBhvr>
                                        <p:cTn id="34" dur="1" fill="hold">
                                          <p:stCondLst>
                                            <p:cond delay="0"/>
                                          </p:stCondLst>
                                        </p:cTn>
                                        <p:tgtEl>
                                          <p:spTgt spid="145">
                                            <p:txEl>
                                              <p:pRg st="5" end="5"/>
                                            </p:txEl>
                                          </p:spTgt>
                                        </p:tgtEl>
                                        <p:attrNameLst>
                                          <p:attrName>style.visibility</p:attrName>
                                        </p:attrNameLst>
                                      </p:cBhvr>
                                      <p:to>
                                        <p:strVal val="visible"/>
                                      </p:to>
                                    </p:set>
                                    <p:anim calcmode="lin" valueType="num">
                                      <p:cBhvr additive="base">
                                        <p:cTn id="35" dur="1200"/>
                                        <p:tgtEl>
                                          <p:spTgt spid="145">
                                            <p:txEl>
                                              <p:pRg st="5" end="5"/>
                                            </p:txEl>
                                          </p:spTgt>
                                        </p:tgtEl>
                                        <p:attrNameLst>
                                          <p:attrName>ppt_x</p:attrName>
                                        </p:attrNameLst>
                                      </p:cBhvr>
                                      <p:tavLst>
                                        <p:tav tm="0">
                                          <p:val>
                                            <p:strVal val="#ppt_x+1"/>
                                          </p:val>
                                        </p:tav>
                                        <p:tav tm="100000">
                                          <p:val>
                                            <p:strVal val="#ppt_x"/>
                                          </p:val>
                                        </p:tav>
                                      </p:tavLst>
                                    </p:anim>
                                  </p:childTnLst>
                                </p:cTn>
                              </p:par>
                            </p:childTnLst>
                          </p:cTn>
                        </p:par>
                        <p:par>
                          <p:cTn id="36" fill="hold">
                            <p:stCondLst>
                              <p:cond delay="9600"/>
                            </p:stCondLst>
                            <p:childTnLst>
                              <p:par>
                                <p:cTn id="37" presetID="2" presetClass="entr" presetSubtype="2" fill="hold" nodeType="afterEffect">
                                  <p:stCondLst>
                                    <p:cond delay="0"/>
                                  </p:stCondLst>
                                  <p:childTnLst>
                                    <p:set>
                                      <p:cBhvr>
                                        <p:cTn id="38" dur="1" fill="hold">
                                          <p:stCondLst>
                                            <p:cond delay="0"/>
                                          </p:stCondLst>
                                        </p:cTn>
                                        <p:tgtEl>
                                          <p:spTgt spid="145">
                                            <p:txEl>
                                              <p:pRg st="6" end="6"/>
                                            </p:txEl>
                                          </p:spTgt>
                                        </p:tgtEl>
                                        <p:attrNameLst>
                                          <p:attrName>style.visibility</p:attrName>
                                        </p:attrNameLst>
                                      </p:cBhvr>
                                      <p:to>
                                        <p:strVal val="visible"/>
                                      </p:to>
                                    </p:set>
                                    <p:anim calcmode="lin" valueType="num">
                                      <p:cBhvr additive="base">
                                        <p:cTn id="39" dur="1200"/>
                                        <p:tgtEl>
                                          <p:spTgt spid="145">
                                            <p:txEl>
                                              <p:pRg st="6" end="6"/>
                                            </p:txEl>
                                          </p:spTgt>
                                        </p:tgtEl>
                                        <p:attrNameLst>
                                          <p:attrName>ppt_x</p:attrName>
                                        </p:attrNameLst>
                                      </p:cBhvr>
                                      <p:tavLst>
                                        <p:tav tm="0">
                                          <p:val>
                                            <p:strVal val="#ppt_x+1"/>
                                          </p:val>
                                        </p:tav>
                                        <p:tav tm="100000">
                                          <p:val>
                                            <p:strVal val="#ppt_x"/>
                                          </p:val>
                                        </p:tav>
                                      </p:tavLst>
                                    </p:anim>
                                  </p:childTnLst>
                                </p:cTn>
                              </p:par>
                            </p:childTnLst>
                          </p:cTn>
                        </p:par>
                        <p:par>
                          <p:cTn id="40" fill="hold">
                            <p:stCondLst>
                              <p:cond delay="10800"/>
                            </p:stCondLst>
                            <p:childTnLst>
                              <p:par>
                                <p:cTn id="41" presetID="2" presetClass="entr" presetSubtype="2" fill="hold" nodeType="afterEffect">
                                  <p:stCondLst>
                                    <p:cond delay="0"/>
                                  </p:stCondLst>
                                  <p:childTnLst>
                                    <p:set>
                                      <p:cBhvr>
                                        <p:cTn id="42" dur="1" fill="hold">
                                          <p:stCondLst>
                                            <p:cond delay="0"/>
                                          </p:stCondLst>
                                        </p:cTn>
                                        <p:tgtEl>
                                          <p:spTgt spid="145">
                                            <p:txEl>
                                              <p:pRg st="7" end="7"/>
                                            </p:txEl>
                                          </p:spTgt>
                                        </p:tgtEl>
                                        <p:attrNameLst>
                                          <p:attrName>style.visibility</p:attrName>
                                        </p:attrNameLst>
                                      </p:cBhvr>
                                      <p:to>
                                        <p:strVal val="visible"/>
                                      </p:to>
                                    </p:set>
                                    <p:anim calcmode="lin" valueType="num">
                                      <p:cBhvr additive="base">
                                        <p:cTn id="43" dur="1200"/>
                                        <p:tgtEl>
                                          <p:spTgt spid="145">
                                            <p:txEl>
                                              <p:pRg st="7" end="7"/>
                                            </p:txEl>
                                          </p:spTgt>
                                        </p:tgtEl>
                                        <p:attrNameLst>
                                          <p:attrName>ppt_x</p:attrName>
                                        </p:attrNameLst>
                                      </p:cBhvr>
                                      <p:tavLst>
                                        <p:tav tm="0">
                                          <p:val>
                                            <p:strVal val="#ppt_x+1"/>
                                          </p:val>
                                        </p:tav>
                                        <p:tav tm="100000">
                                          <p:val>
                                            <p:strVal val="#ppt_x"/>
                                          </p:val>
                                        </p:tav>
                                      </p:tavLst>
                                    </p:anim>
                                  </p:childTnLst>
                                </p:cTn>
                              </p:par>
                            </p:childTnLst>
                          </p:cTn>
                        </p:par>
                        <p:par>
                          <p:cTn id="44" fill="hold">
                            <p:stCondLst>
                              <p:cond delay="12000"/>
                            </p:stCondLst>
                            <p:childTnLst>
                              <p:par>
                                <p:cTn id="45" presetID="2" presetClass="entr" presetSubtype="2" fill="hold" nodeType="afterEffect">
                                  <p:stCondLst>
                                    <p:cond delay="0"/>
                                  </p:stCondLst>
                                  <p:childTnLst>
                                    <p:set>
                                      <p:cBhvr>
                                        <p:cTn id="46" dur="1" fill="hold">
                                          <p:stCondLst>
                                            <p:cond delay="0"/>
                                          </p:stCondLst>
                                        </p:cTn>
                                        <p:tgtEl>
                                          <p:spTgt spid="145">
                                            <p:txEl>
                                              <p:pRg st="8" end="8"/>
                                            </p:txEl>
                                          </p:spTgt>
                                        </p:tgtEl>
                                        <p:attrNameLst>
                                          <p:attrName>style.visibility</p:attrName>
                                        </p:attrNameLst>
                                      </p:cBhvr>
                                      <p:to>
                                        <p:strVal val="visible"/>
                                      </p:to>
                                    </p:set>
                                    <p:anim calcmode="lin" valueType="num">
                                      <p:cBhvr additive="base">
                                        <p:cTn id="47" dur="1200"/>
                                        <p:tgtEl>
                                          <p:spTgt spid="145">
                                            <p:txEl>
                                              <p:pRg st="8" end="8"/>
                                            </p:txEl>
                                          </p:spTgt>
                                        </p:tgtEl>
                                        <p:attrNameLst>
                                          <p:attrName>ppt_x</p:attrName>
                                        </p:attrNameLst>
                                      </p:cBhvr>
                                      <p:tavLst>
                                        <p:tav tm="0">
                                          <p:val>
                                            <p:strVal val="#ppt_x+1"/>
                                          </p:val>
                                        </p:tav>
                                        <p:tav tm="100000">
                                          <p:val>
                                            <p:strVal val="#ppt_x"/>
                                          </p:val>
                                        </p:tav>
                                      </p:tavLst>
                                    </p:anim>
                                  </p:childTnLst>
                                </p:cTn>
                              </p:par>
                            </p:childTnLst>
                          </p:cTn>
                        </p:par>
                        <p:par>
                          <p:cTn id="48" fill="hold">
                            <p:stCondLst>
                              <p:cond delay="13200"/>
                            </p:stCondLst>
                            <p:childTnLst>
                              <p:par>
                                <p:cTn id="49" presetID="2" presetClass="entr" presetSubtype="2" fill="hold" nodeType="afterEffect">
                                  <p:stCondLst>
                                    <p:cond delay="0"/>
                                  </p:stCondLst>
                                  <p:childTnLst>
                                    <p:set>
                                      <p:cBhvr>
                                        <p:cTn id="50" dur="1" fill="hold">
                                          <p:stCondLst>
                                            <p:cond delay="0"/>
                                          </p:stCondLst>
                                        </p:cTn>
                                        <p:tgtEl>
                                          <p:spTgt spid="145">
                                            <p:txEl>
                                              <p:pRg st="9" end="9"/>
                                            </p:txEl>
                                          </p:spTgt>
                                        </p:tgtEl>
                                        <p:attrNameLst>
                                          <p:attrName>style.visibility</p:attrName>
                                        </p:attrNameLst>
                                      </p:cBhvr>
                                      <p:to>
                                        <p:strVal val="visible"/>
                                      </p:to>
                                    </p:set>
                                    <p:anim calcmode="lin" valueType="num">
                                      <p:cBhvr additive="base">
                                        <p:cTn id="51" dur="1200"/>
                                        <p:tgtEl>
                                          <p:spTgt spid="145">
                                            <p:txEl>
                                              <p:pRg st="9" end="9"/>
                                            </p:txEl>
                                          </p:spTgt>
                                        </p:tgtEl>
                                        <p:attrNameLst>
                                          <p:attrName>ppt_x</p:attrName>
                                        </p:attrNameLst>
                                      </p:cBhvr>
                                      <p:tavLst>
                                        <p:tav tm="0">
                                          <p:val>
                                            <p:strVal val="#ppt_x+1"/>
                                          </p:val>
                                        </p:tav>
                                        <p:tav tm="100000">
                                          <p:val>
                                            <p:strVal val="#ppt_x"/>
                                          </p:val>
                                        </p:tav>
                                      </p:tavLst>
                                    </p:anim>
                                  </p:childTnLst>
                                </p:cTn>
                              </p:par>
                            </p:childTnLst>
                          </p:cTn>
                        </p:par>
                        <p:par>
                          <p:cTn id="52" fill="hold">
                            <p:stCondLst>
                              <p:cond delay="14400"/>
                            </p:stCondLst>
                            <p:childTnLst>
                              <p:par>
                                <p:cTn id="53" presetID="2" presetClass="entr" presetSubtype="2" fill="hold" nodeType="afterEffect">
                                  <p:stCondLst>
                                    <p:cond delay="0"/>
                                  </p:stCondLst>
                                  <p:childTnLst>
                                    <p:set>
                                      <p:cBhvr>
                                        <p:cTn id="54" dur="1" fill="hold">
                                          <p:stCondLst>
                                            <p:cond delay="0"/>
                                          </p:stCondLst>
                                        </p:cTn>
                                        <p:tgtEl>
                                          <p:spTgt spid="145">
                                            <p:txEl>
                                              <p:pRg st="10" end="10"/>
                                            </p:txEl>
                                          </p:spTgt>
                                        </p:tgtEl>
                                        <p:attrNameLst>
                                          <p:attrName>style.visibility</p:attrName>
                                        </p:attrNameLst>
                                      </p:cBhvr>
                                      <p:to>
                                        <p:strVal val="visible"/>
                                      </p:to>
                                    </p:set>
                                    <p:anim calcmode="lin" valueType="num">
                                      <p:cBhvr additive="base">
                                        <p:cTn id="55" dur="1200"/>
                                        <p:tgtEl>
                                          <p:spTgt spid="145">
                                            <p:txEl>
                                              <p:pRg st="10" end="10"/>
                                            </p:txEl>
                                          </p:spTgt>
                                        </p:tgtEl>
                                        <p:attrNameLst>
                                          <p:attrName>ppt_x</p:attrName>
                                        </p:attrNameLst>
                                      </p:cBhvr>
                                      <p:tavLst>
                                        <p:tav tm="0">
                                          <p:val>
                                            <p:strVal val="#ppt_x+1"/>
                                          </p:val>
                                        </p:tav>
                                        <p:tav tm="100000">
                                          <p:val>
                                            <p:strVal val="#ppt_x"/>
                                          </p:val>
                                        </p:tav>
                                      </p:tavLst>
                                    </p:anim>
                                  </p:childTnLst>
                                </p:cTn>
                              </p:par>
                            </p:childTnLst>
                          </p:cTn>
                        </p:par>
                        <p:par>
                          <p:cTn id="56" fill="hold">
                            <p:stCondLst>
                              <p:cond delay="15600"/>
                            </p:stCondLst>
                            <p:childTnLst>
                              <p:par>
                                <p:cTn id="57" presetID="2" presetClass="entr" presetSubtype="2" fill="hold" nodeType="afterEffect">
                                  <p:stCondLst>
                                    <p:cond delay="0"/>
                                  </p:stCondLst>
                                  <p:childTnLst>
                                    <p:set>
                                      <p:cBhvr>
                                        <p:cTn id="58" dur="1" fill="hold">
                                          <p:stCondLst>
                                            <p:cond delay="0"/>
                                          </p:stCondLst>
                                        </p:cTn>
                                        <p:tgtEl>
                                          <p:spTgt spid="145">
                                            <p:txEl>
                                              <p:pRg st="11" end="11"/>
                                            </p:txEl>
                                          </p:spTgt>
                                        </p:tgtEl>
                                        <p:attrNameLst>
                                          <p:attrName>style.visibility</p:attrName>
                                        </p:attrNameLst>
                                      </p:cBhvr>
                                      <p:to>
                                        <p:strVal val="visible"/>
                                      </p:to>
                                    </p:set>
                                    <p:anim calcmode="lin" valueType="num">
                                      <p:cBhvr additive="base">
                                        <p:cTn id="59" dur="1200"/>
                                        <p:tgtEl>
                                          <p:spTgt spid="145">
                                            <p:txEl>
                                              <p:pRg st="11" end="11"/>
                                            </p:txEl>
                                          </p:spTgt>
                                        </p:tgtEl>
                                        <p:attrNameLst>
                                          <p:attrName>ppt_x</p:attrName>
                                        </p:attrNameLst>
                                      </p:cBhvr>
                                      <p:tavLst>
                                        <p:tav tm="0">
                                          <p:val>
                                            <p:strVal val="#ppt_x+1"/>
                                          </p:val>
                                        </p:tav>
                                        <p:tav tm="100000">
                                          <p:val>
                                            <p:strVal val="#ppt_x"/>
                                          </p:val>
                                        </p:tav>
                                      </p:tavLst>
                                    </p:anim>
                                  </p:childTnLst>
                                </p:cTn>
                              </p:par>
                            </p:childTnLst>
                          </p:cTn>
                        </p:par>
                        <p:par>
                          <p:cTn id="60" fill="hold">
                            <p:stCondLst>
                              <p:cond delay="16800"/>
                            </p:stCondLst>
                            <p:childTnLst>
                              <p:par>
                                <p:cTn id="61" presetID="2" presetClass="entr" presetSubtype="2" fill="hold" nodeType="afterEffect">
                                  <p:stCondLst>
                                    <p:cond delay="0"/>
                                  </p:stCondLst>
                                  <p:childTnLst>
                                    <p:set>
                                      <p:cBhvr>
                                        <p:cTn id="62" dur="1" fill="hold">
                                          <p:stCondLst>
                                            <p:cond delay="0"/>
                                          </p:stCondLst>
                                        </p:cTn>
                                        <p:tgtEl>
                                          <p:spTgt spid="145">
                                            <p:txEl>
                                              <p:pRg st="12" end="12"/>
                                            </p:txEl>
                                          </p:spTgt>
                                        </p:tgtEl>
                                        <p:attrNameLst>
                                          <p:attrName>style.visibility</p:attrName>
                                        </p:attrNameLst>
                                      </p:cBhvr>
                                      <p:to>
                                        <p:strVal val="visible"/>
                                      </p:to>
                                    </p:set>
                                    <p:anim calcmode="lin" valueType="num">
                                      <p:cBhvr additive="base">
                                        <p:cTn id="63" dur="1200"/>
                                        <p:tgtEl>
                                          <p:spTgt spid="145">
                                            <p:txEl>
                                              <p:pRg st="12" end="12"/>
                                            </p:txEl>
                                          </p:spTgt>
                                        </p:tgtEl>
                                        <p:attrNameLst>
                                          <p:attrName>ppt_x</p:attrName>
                                        </p:attrNameLst>
                                      </p:cBhvr>
                                      <p:tavLst>
                                        <p:tav tm="0">
                                          <p:val>
                                            <p:strVal val="#ppt_x+1"/>
                                          </p:val>
                                        </p:tav>
                                        <p:tav tm="100000">
                                          <p:val>
                                            <p:strVal val="#ppt_x"/>
                                          </p:val>
                                        </p:tav>
                                      </p:tavLst>
                                    </p:anim>
                                  </p:childTnLst>
                                </p:cTn>
                              </p:par>
                            </p:childTnLst>
                          </p:cTn>
                        </p:par>
                        <p:par>
                          <p:cTn id="64" fill="hold">
                            <p:stCondLst>
                              <p:cond delay="18000"/>
                            </p:stCondLst>
                            <p:childTnLst>
                              <p:par>
                                <p:cTn id="65" presetID="2" presetClass="entr" presetSubtype="2" fill="hold" nodeType="afterEffect">
                                  <p:stCondLst>
                                    <p:cond delay="0"/>
                                  </p:stCondLst>
                                  <p:childTnLst>
                                    <p:set>
                                      <p:cBhvr>
                                        <p:cTn id="66" dur="1" fill="hold">
                                          <p:stCondLst>
                                            <p:cond delay="0"/>
                                          </p:stCondLst>
                                        </p:cTn>
                                        <p:tgtEl>
                                          <p:spTgt spid="145">
                                            <p:txEl>
                                              <p:pRg st="13" end="13"/>
                                            </p:txEl>
                                          </p:spTgt>
                                        </p:tgtEl>
                                        <p:attrNameLst>
                                          <p:attrName>style.visibility</p:attrName>
                                        </p:attrNameLst>
                                      </p:cBhvr>
                                      <p:to>
                                        <p:strVal val="visible"/>
                                      </p:to>
                                    </p:set>
                                    <p:anim calcmode="lin" valueType="num">
                                      <p:cBhvr additive="base">
                                        <p:cTn id="67" dur="1200"/>
                                        <p:tgtEl>
                                          <p:spTgt spid="145">
                                            <p:txEl>
                                              <p:pRg st="13" end="13"/>
                                            </p:txEl>
                                          </p:spTgt>
                                        </p:tgtEl>
                                        <p:attrNameLst>
                                          <p:attrName>ppt_x</p:attrName>
                                        </p:attrNameLst>
                                      </p:cBhvr>
                                      <p:tavLst>
                                        <p:tav tm="0">
                                          <p:val>
                                            <p:strVal val="#ppt_x+1"/>
                                          </p:val>
                                        </p:tav>
                                        <p:tav tm="100000">
                                          <p:val>
                                            <p:strVal val="#ppt_x"/>
                                          </p:val>
                                        </p:tav>
                                      </p:tavLst>
                                    </p:anim>
                                  </p:childTnLst>
                                </p:cTn>
                              </p:par>
                            </p:childTnLst>
                          </p:cTn>
                        </p:par>
                        <p:par>
                          <p:cTn id="68" fill="hold">
                            <p:stCondLst>
                              <p:cond delay="19200"/>
                            </p:stCondLst>
                            <p:childTnLst>
                              <p:par>
                                <p:cTn id="69" presetID="23" presetClass="entr" presetSubtype="16" fill="hold" nodeType="afterEffect">
                                  <p:stCondLst>
                                    <p:cond delay="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1200"/>
                                        <p:tgtEl>
                                          <p:spTgt spid="144"/>
                                        </p:tgtEl>
                                        <p:attrNameLst>
                                          <p:attrName>ppt_w</p:attrName>
                                        </p:attrNameLst>
                                      </p:cBhvr>
                                      <p:tavLst>
                                        <p:tav tm="0">
                                          <p:val>
                                            <p:strVal val="0"/>
                                          </p:val>
                                        </p:tav>
                                        <p:tav tm="100000">
                                          <p:val>
                                            <p:strVal val="#ppt_w"/>
                                          </p:val>
                                        </p:tav>
                                      </p:tavLst>
                                    </p:anim>
                                    <p:anim calcmode="lin" valueType="num">
                                      <p:cBhvr additive="base">
                                        <p:cTn id="72" dur="1200"/>
                                        <p:tgtEl>
                                          <p:spTgt spid="14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3531</Words>
  <Application>Microsoft Office PowerPoint</Application>
  <PresentationFormat>On-screen Show (16:9)</PresentationFormat>
  <Paragraphs>350</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Source Sans Pro</vt:lpstr>
      <vt:lpstr>Raleway</vt:lpstr>
      <vt:lpstr>Arial</vt:lpstr>
      <vt:lpstr>Roboto</vt:lpstr>
      <vt:lpstr>Plum</vt:lpstr>
      <vt:lpstr>Gastro-intestinal  Disease Prediction</vt:lpstr>
      <vt:lpstr>About</vt:lpstr>
      <vt:lpstr>Diseases</vt:lpstr>
      <vt:lpstr>Diseases</vt:lpstr>
      <vt:lpstr>Dataset</vt:lpstr>
      <vt:lpstr>Data</vt:lpstr>
      <vt:lpstr>Data Preprocessing</vt:lpstr>
      <vt:lpstr>Disease Labels</vt:lpstr>
      <vt:lpstr>Model One - VGG16 </vt:lpstr>
      <vt:lpstr>Model One - VGG16 </vt:lpstr>
      <vt:lpstr>Model One - VGG16 </vt:lpstr>
      <vt:lpstr>Model One - VGG16 </vt:lpstr>
      <vt:lpstr>Model Two - VGG19</vt:lpstr>
      <vt:lpstr>Model Two - VGG19</vt:lpstr>
      <vt:lpstr>Model Two - VGG19</vt:lpstr>
      <vt:lpstr>Model Two - VGG19</vt:lpstr>
      <vt:lpstr>Model Three - RESNET50</vt:lpstr>
      <vt:lpstr>Model Three - RESNET50</vt:lpstr>
      <vt:lpstr>Model Three - RESNET50</vt:lpstr>
      <vt:lpstr>Model Three - RESNET50</vt:lpstr>
      <vt:lpstr>Model Four - DENSENET121</vt:lpstr>
      <vt:lpstr>Model Four - DENSENET121</vt:lpstr>
      <vt:lpstr>Model Four - DENSENET121</vt:lpstr>
      <vt:lpstr>Model Four - DENSENET121</vt:lpstr>
      <vt:lpstr>Model Five - MOBILENET</vt:lpstr>
      <vt:lpstr>Model Five - MOBILENET</vt:lpstr>
      <vt:lpstr>Model Five - MOBILENET</vt:lpstr>
      <vt:lpstr>Model Five - MOBILENET</vt:lpstr>
      <vt:lpstr>Model Six - EFFICIENTNET</vt:lpstr>
      <vt:lpstr>Model Six - EFFICIENTNET</vt:lpstr>
      <vt:lpstr>Model Six - EFFICIENTNET</vt:lpstr>
      <vt:lpstr>Model Six - EFFICIENTNET</vt:lpstr>
      <vt:lpstr>Summary</vt:lpstr>
      <vt:lpstr>Observations</vt:lpstr>
      <vt:lpstr>Observations</vt:lpstr>
      <vt:lpstr>Observations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Gali, Gautham</cp:lastModifiedBy>
  <cp:revision>1</cp:revision>
  <dcterms:modified xsi:type="dcterms:W3CDTF">2024-06-04T18:49:11Z</dcterms:modified>
</cp:coreProperties>
</file>